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0754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28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1145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1987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537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7285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16431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3108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82905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2848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5430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7797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6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398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4049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34949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55247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30077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37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62551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68783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61378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32421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96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3183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3943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3654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522936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49672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2418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8902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878244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6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322702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913808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254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45287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5748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16445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147421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1437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701278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6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355470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6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253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6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07479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6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155544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871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82695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699" cy="34862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345794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74139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173969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015254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50071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397763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18047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97676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5305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9259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079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0273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7987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66"/>
            </a:gs>
            <a:gs pos="100000">
              <a:srgbClr val="3399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o5XndJaz-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exploring.com/me/photosyn1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ld.jccc.net/~pdecell/photosyn/phointro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9rYgYS1Fc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oe.k12.ut.us/curr/science/sciber00/8th/energy/sciber/photosyn.htm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1676400" y="762000"/>
            <a:ext cx="6096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Energy: </a:t>
            </a:r>
            <a:r>
              <a:rPr lang="en-US" sz="5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6" y="1497012"/>
            <a:ext cx="4722812" cy="50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4343400" y="3657600"/>
            <a:ext cx="4572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NB p 63-64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3075" y="3009900"/>
            <a:ext cx="54102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5362575" y="3009900"/>
            <a:ext cx="3581399" cy="1295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362575" y="4658139"/>
            <a:ext cx="3581399" cy="1295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-80961" y="2266950"/>
            <a:ext cx="4648199" cy="1143000"/>
          </a:xfrm>
          <a:prstGeom prst="uturnArrow">
            <a:avLst>
              <a:gd name="adj1" fmla="val 25000"/>
              <a:gd name="adj2" fmla="val 22828"/>
              <a:gd name="adj3" fmla="val 29344"/>
              <a:gd name="adj4" fmla="val 43750"/>
              <a:gd name="adj5" fmla="val 100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-47625" y="3429000"/>
            <a:ext cx="3581399" cy="1295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-28575" y="4698821"/>
            <a:ext cx="3581399" cy="1295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6057900" y="2342613"/>
            <a:ext cx="2286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Glucose/C</a:t>
            </a:r>
            <a:r>
              <a:rPr lang="en-US" sz="28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8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3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8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-56354" y="2031732"/>
            <a:ext cx="492362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Sunlight/ light energy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838825" y="4501201"/>
            <a:ext cx="272415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Oxygen/O</a:t>
            </a:r>
            <a:r>
              <a:rPr lang="en-US" sz="28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295275" y="3290489"/>
            <a:ext cx="26288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Water/H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-209550" y="4501201"/>
            <a:ext cx="3048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r>
              <a:rPr lang="en-US" sz="3600" b="1" i="0" u="none" strike="noStrike" cap="none" baseline="0">
                <a:solidFill>
                  <a:srgbClr val="2D2D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dioxide/CO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Label the chloroplast with the </a:t>
            </a:r>
            <a:r>
              <a:rPr lang="en-US" sz="4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r>
              <a:rPr lang="en-US" sz="4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44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photosynthesis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50800" y="127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the equation for  photosynthesis?</a:t>
            </a:r>
          </a:p>
        </p:txBody>
      </p:sp>
      <p:pic>
        <p:nvPicPr>
          <p:cNvPr id="158" name="Shape 1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338" t="12500" r="5506" b="6250"/>
          <a:stretch/>
        </p:blipFill>
        <p:spPr>
          <a:xfrm>
            <a:off x="152563" y="1193800"/>
            <a:ext cx="8940474" cy="367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457200" y="0"/>
            <a:ext cx="8381999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4953000"/>
            <a:ext cx="9169399" cy="150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131"/>
            <a:ext cx="9162418" cy="643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0" y="38100"/>
            <a:ext cx="549687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https://www.youtube.com/watch?v=eo5XndJaz-Y</a:t>
            </a:r>
            <a:r>
              <a:rPr lang="en-US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0"/>
            <a:ext cx="8381999" cy="677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"/>
            <a:ext cx="9197711" cy="640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223" y="685800"/>
            <a:ext cx="849555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Describe Photosynthesis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of changing ______energy to chemical energy 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Done by green _____cells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the organelle:___________ 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energy ______as chemical energy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need________, _____and 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produce _________________and O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8" name="Shape 188"/>
          <p:cNvSpPr/>
          <p:nvPr/>
        </p:nvSpPr>
        <p:spPr>
          <a:xfrm>
            <a:off x="5472257" y="1600200"/>
            <a:ext cx="104868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</a:p>
        </p:txBody>
      </p:sp>
      <p:sp>
        <p:nvSpPr>
          <p:cNvPr id="189" name="Shape 189"/>
          <p:cNvSpPr/>
          <p:nvPr/>
        </p:nvSpPr>
        <p:spPr>
          <a:xfrm>
            <a:off x="3447601" y="2642256"/>
            <a:ext cx="116249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</a:p>
        </p:txBody>
      </p:sp>
      <p:sp>
        <p:nvSpPr>
          <p:cNvPr id="190" name="Shape 190"/>
          <p:cNvSpPr/>
          <p:nvPr/>
        </p:nvSpPr>
        <p:spPr>
          <a:xfrm>
            <a:off x="4508569" y="3227031"/>
            <a:ext cx="2392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</a:p>
        </p:txBody>
      </p:sp>
      <p:sp>
        <p:nvSpPr>
          <p:cNvPr id="191" name="Shape 191"/>
          <p:cNvSpPr/>
          <p:nvPr/>
        </p:nvSpPr>
        <p:spPr>
          <a:xfrm>
            <a:off x="3048000" y="3811805"/>
            <a:ext cx="143661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stored</a:t>
            </a:r>
          </a:p>
        </p:txBody>
      </p:sp>
      <p:sp>
        <p:nvSpPr>
          <p:cNvPr id="192" name="Shape 192"/>
          <p:cNvSpPr/>
          <p:nvPr/>
        </p:nvSpPr>
        <p:spPr>
          <a:xfrm>
            <a:off x="2878082" y="4384208"/>
            <a:ext cx="177644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</a:p>
        </p:txBody>
      </p:sp>
      <p:sp>
        <p:nvSpPr>
          <p:cNvPr id="193" name="Shape 193"/>
          <p:cNvSpPr/>
          <p:nvPr/>
        </p:nvSpPr>
        <p:spPr>
          <a:xfrm>
            <a:off x="4993251" y="4421325"/>
            <a:ext cx="106631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200" b="1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194" name="Shape 194"/>
          <p:cNvSpPr/>
          <p:nvPr/>
        </p:nvSpPr>
        <p:spPr>
          <a:xfrm>
            <a:off x="3581400" y="4981355"/>
            <a:ext cx="396134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glucose/food/sugar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 reasons:</a:t>
            </a:r>
            <a:br>
              <a:rPr lang="en-US" sz="4400" b="1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Why is Photosynthesis important to us?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152400" y="16764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We cannot make our own food (glucose, energy), we must get our food from plants.</a:t>
            </a:r>
          </a:p>
          <a:p>
            <a:pPr marL="342900" marR="0" lvl="0" indent="-34290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are the first step in the food chain.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Why is Photosynthesis important to us?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52400" y="1676400"/>
            <a:ext cx="83819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The oxygen released during photosynthesis is necessary for all living things.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 more about photosynthesis at: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xfrm>
            <a:off x="152400" y="571500"/>
            <a:ext cx="88391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http://www.ftexploring.com/me/photosyn1.html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2319" y="1257300"/>
            <a:ext cx="6419362" cy="551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401099" cy="693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ctrTitle"/>
          </p:nvPr>
        </p:nvSpPr>
        <p:spPr>
          <a:xfrm>
            <a:off x="1676400" y="762000"/>
            <a:ext cx="6096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 Energy: </a:t>
            </a:r>
            <a:r>
              <a:rPr lang="en-US" sz="540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Respiration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6" y="1497012"/>
            <a:ext cx="4722812" cy="50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4343400" y="3657600"/>
            <a:ext cx="4572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NB p </a:t>
            </a:r>
            <a:r>
              <a:rPr lang="en-US" sz="6600" b="1">
                <a:solidFill>
                  <a:srgbClr val="FF0000"/>
                </a:solidFill>
              </a:rPr>
              <a:t>70-71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371600" y="274637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Why is Cellular Respiration necessary?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the energy that was in sunlight is changed into chemical energy by </a:t>
            </a:r>
            <a:r>
              <a:rPr lang="en-US" sz="40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photosynthesis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 </a:t>
            </a:r>
            <a:r>
              <a:rPr lang="en-US" sz="40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organism (all; plant animal &amp; bacteria) has to transform the chemical energy into a form that can be used 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organism.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process is </a:t>
            </a:r>
            <a:r>
              <a:rPr lang="en-US" sz="40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-25400" y="609600"/>
            <a:ext cx="220979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 NOT COPY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8966623" cy="6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600" b="1" i="0" u="none" strike="noStrike" cap="none" baseline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What is Cellular Respiration?</a:t>
            </a:r>
          </a:p>
        </p:txBody>
      </p:sp>
      <p:sp>
        <p:nvSpPr>
          <p:cNvPr id="238" name="Shape 238"/>
          <p:cNvSpPr/>
          <p:nvPr/>
        </p:nvSpPr>
        <p:spPr>
          <a:xfrm>
            <a:off x="0" y="91440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6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release of chemical energy</a:t>
            </a:r>
            <a:r>
              <a:rPr lang="en-US" sz="3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for use by cells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114730"/>
            <a:ext cx="8447070" cy="468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0" y="762000"/>
            <a:ext cx="89534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lang="en-US" sz="3800" b="1" i="0" u="sng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occurs in ALL LIVING THINGS 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76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–"/>
            </a:pPr>
            <a:r>
              <a:rPr lang="en-US" sz="38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plants 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76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–"/>
            </a:pPr>
            <a:r>
              <a:rPr lang="en-US" sz="38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Animals</a:t>
            </a:r>
          </a:p>
          <a:p>
            <a:pPr marL="742950" marR="0" lvl="1" indent="-285750" algn="l" rtl="0">
              <a:lnSpc>
                <a:spcPct val="200000"/>
              </a:lnSpc>
              <a:spcBef>
                <a:spcPts val="76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–"/>
            </a:pPr>
            <a:r>
              <a:rPr lang="en-US" sz="3800" b="1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Bacteria </a:t>
            </a:r>
          </a:p>
          <a:p>
            <a:pPr marL="457200" marR="0" lvl="1" indent="0" algn="l" rtl="0">
              <a:spcBef>
                <a:spcPts val="800"/>
              </a:spcBef>
              <a:spcAft>
                <a:spcPts val="0"/>
              </a:spcAft>
              <a:buClr>
                <a:srgbClr val="262672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Because all organisms get and use energy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10255"/>
          <a:stretch/>
        </p:blipFill>
        <p:spPr>
          <a:xfrm>
            <a:off x="2810188" y="1828800"/>
            <a:ext cx="6333811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455248" y="2605839"/>
            <a:ext cx="411866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i="0" u="none" strike="noStrike" cap="none" baseline="0">
                <a:solidFill>
                  <a:srgbClr val="0C1C1D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0" y="1715400"/>
            <a:ext cx="89916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1 in the cytoplasm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2 in the Mitochondria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253" name="Shape 253"/>
          <p:cNvSpPr/>
          <p:nvPr/>
        </p:nvSpPr>
        <p:spPr>
          <a:xfrm>
            <a:off x="0" y="-25450"/>
            <a:ext cx="9144000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sng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Where in all cells does respiration  take place?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l="3167" t="11116" r="18874" b="6556"/>
          <a:stretch/>
        </p:blipFill>
        <p:spPr>
          <a:xfrm>
            <a:off x="2120633" y="3725439"/>
            <a:ext cx="4572000" cy="300445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 rot="-4568406">
            <a:off x="2372472" y="3735552"/>
            <a:ext cx="609599" cy="15889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 rot="3029405">
            <a:off x="5650035" y="2981000"/>
            <a:ext cx="609600" cy="18269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63636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222740" y="3156522"/>
            <a:ext cx="2666999" cy="3108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Folded membrane inside increases surface for chemical reactions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8580"/>
            <a:ext cx="8839199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19100" y="2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Why is Cellular Respiration necessary?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9067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43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r>
              <a:rPr lang="en-US" sz="4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large energy molecule that can’t be used by cells directly</a:t>
            </a:r>
          </a:p>
          <a:p>
            <a:pPr marL="342900" marR="0" lvl="0" indent="-342900" algn="l" rtl="0">
              <a:spcBef>
                <a:spcPts val="8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</a:pPr>
            <a:r>
              <a:rPr lang="en-US" sz="43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Respiration</a:t>
            </a:r>
            <a:r>
              <a:rPr lang="en-US" sz="4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breaks this glucose down to release the stored energy </a:t>
            </a:r>
          </a:p>
          <a:p>
            <a:pPr marL="342900" marR="0" lvl="0" indent="-342900" algn="l" rtl="0">
              <a:spcBef>
                <a:spcPts val="86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en-US" sz="4300" b="1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r>
              <a:rPr lang="en-US" sz="4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cell’s energy currency, readily available to do cell work.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Energy changes from </a:t>
            </a:r>
            <a:r>
              <a:rPr lang="en-US" sz="4400" b="1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Sun→glucose→ATP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54102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Glucose is like a $100 bill=too big to use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Respiration is like the bank=changes the bills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ATP is like $1 bills = small and easy to spend</a:t>
            </a:r>
          </a:p>
          <a:p>
            <a:pPr marL="342900" marR="0" lvl="0" indent="-88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5300" y="1130300"/>
            <a:ext cx="4190999" cy="184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4865337"/>
            <a:ext cx="4613275" cy="20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0437" y="3004565"/>
            <a:ext cx="1828800" cy="18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t="7409" r="17015" b="3669"/>
          <a:stretch/>
        </p:blipFill>
        <p:spPr>
          <a:xfrm>
            <a:off x="2019300" y="3260635"/>
            <a:ext cx="487679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5257800" y="3379653"/>
            <a:ext cx="3581399" cy="1295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5353050" y="4614817"/>
            <a:ext cx="3581399" cy="1295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4324350" y="2173694"/>
            <a:ext cx="4584699" cy="1748610"/>
          </a:xfrm>
          <a:prstGeom prst="uturnArrow">
            <a:avLst>
              <a:gd name="adj1" fmla="val 22778"/>
              <a:gd name="adj2" fmla="val 22828"/>
              <a:gd name="adj3" fmla="val 29344"/>
              <a:gd name="adj4" fmla="val 43750"/>
              <a:gd name="adj5" fmla="val 70462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-19050" y="3048000"/>
            <a:ext cx="3581399" cy="1295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95250" y="4489271"/>
            <a:ext cx="3581399" cy="12954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184150" y="4351023"/>
            <a:ext cx="2286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Glucose/C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4940300" y="1953989"/>
            <a:ext cx="335279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ATP/energy to do cell work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-101600" y="2902127"/>
            <a:ext cx="332105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Oxygen/O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6464300" y="4461976"/>
            <a:ext cx="25526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Water/H</a:t>
            </a:r>
            <a:r>
              <a:rPr lang="en-US" sz="28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121400" y="3159947"/>
            <a:ext cx="29591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Carbon dioxide/CO</a:t>
            </a:r>
            <a:r>
              <a:rPr lang="en-US" sz="28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-19050" y="274637"/>
            <a:ext cx="91630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Label the mitochondria with the </a:t>
            </a:r>
            <a:r>
              <a:rPr lang="en-US" sz="4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r>
              <a:rPr lang="en-US" sz="4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44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of cellular respiration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701750" y="1637425"/>
            <a:ext cx="2041499" cy="6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per 1 left off here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10/8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9871"/>
            <a:ext cx="9144000" cy="692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is the chemical equation for cellular respiration?</a:t>
            </a:r>
          </a:p>
        </p:txBody>
      </p:sp>
      <p:pic>
        <p:nvPicPr>
          <p:cNvPr id="300" name="Shape 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00"/>
            <a:ext cx="7772400" cy="266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111625"/>
            <a:ext cx="9112250" cy="190528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7543800" y="2841792"/>
            <a:ext cx="149225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93768" y="381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Describe Cellular Respiration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778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of changing chemical energy to _____ energy 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Done by ______cells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the organelle:_____________ 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energy </a:t>
            </a:r>
            <a:r>
              <a:rPr lang="en-US"/>
              <a:t>is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________as ATP energy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Respiration needs________, and ____</a:t>
            </a:r>
          </a:p>
          <a:p>
            <a:pPr marL="514350" marR="0" lvl="0" indent="-51435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Respiration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releases ___________ 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200" b="0" i="0" u="none" strike="noStrike" cap="none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and _____</a:t>
            </a:r>
          </a:p>
        </p:txBody>
      </p:sp>
      <p:sp>
        <p:nvSpPr>
          <p:cNvPr id="309" name="Shape 309"/>
          <p:cNvSpPr/>
          <p:nvPr/>
        </p:nvSpPr>
        <p:spPr>
          <a:xfrm>
            <a:off x="914400" y="2057481"/>
            <a:ext cx="100540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</p:txBody>
      </p:sp>
      <p:sp>
        <p:nvSpPr>
          <p:cNvPr id="310" name="Shape 310"/>
          <p:cNvSpPr/>
          <p:nvPr/>
        </p:nvSpPr>
        <p:spPr>
          <a:xfrm>
            <a:off x="2557319" y="2654627"/>
            <a:ext cx="98135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</a:p>
        </p:txBody>
      </p:sp>
      <p:sp>
        <p:nvSpPr>
          <p:cNvPr id="311" name="Shape 311"/>
          <p:cNvSpPr/>
          <p:nvPr/>
        </p:nvSpPr>
        <p:spPr>
          <a:xfrm>
            <a:off x="4508569" y="3227031"/>
            <a:ext cx="277992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mitochondria</a:t>
            </a:r>
          </a:p>
        </p:txBody>
      </p:sp>
      <p:sp>
        <p:nvSpPr>
          <p:cNvPr id="312" name="Shape 312"/>
          <p:cNvSpPr/>
          <p:nvPr/>
        </p:nvSpPr>
        <p:spPr>
          <a:xfrm>
            <a:off x="4306753" y="3811803"/>
            <a:ext cx="18471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released</a:t>
            </a:r>
          </a:p>
        </p:txBody>
      </p:sp>
      <p:sp>
        <p:nvSpPr>
          <p:cNvPr id="313" name="Shape 313"/>
          <p:cNvSpPr/>
          <p:nvPr/>
        </p:nvSpPr>
        <p:spPr>
          <a:xfrm>
            <a:off x="4089139" y="4393871"/>
            <a:ext cx="173156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</a:p>
        </p:txBody>
      </p:sp>
      <p:sp>
        <p:nvSpPr>
          <p:cNvPr id="314" name="Shape 314"/>
          <p:cNvSpPr/>
          <p:nvPr/>
        </p:nvSpPr>
        <p:spPr>
          <a:xfrm>
            <a:off x="6893996" y="4421980"/>
            <a:ext cx="788998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</p:txBody>
      </p:sp>
      <p:sp>
        <p:nvSpPr>
          <p:cNvPr id="315" name="Shape 315"/>
          <p:cNvSpPr/>
          <p:nvPr/>
        </p:nvSpPr>
        <p:spPr>
          <a:xfrm>
            <a:off x="4635500" y="4981683"/>
            <a:ext cx="246253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 energy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801950" y="5541387"/>
            <a:ext cx="115595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0" y="-12700"/>
            <a:ext cx="9144000" cy="8173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rgbClr val="262672"/>
                </a:solidFill>
                <a:latin typeface="Arial"/>
                <a:ea typeface="Arial"/>
                <a:cs typeface="Arial"/>
                <a:sym typeface="Arial"/>
              </a:rPr>
              <a:t>Respiration occurs in several steps: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90" y="2040834"/>
            <a:ext cx="8755820" cy="481716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/>
          <p:nvPr/>
        </p:nvSpPr>
        <p:spPr>
          <a:xfrm>
            <a:off x="76200" y="791966"/>
            <a:ext cx="8915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starts in cytoplasm (all cells)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ends in mitochondria (of eukaryotes)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Cellular Respiration video: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https://www.youtube.com/watch?v=Sr9rYgYS1Fc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803394"/>
            <a:ext cx="8229600" cy="480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Describe Cellular Respiration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590799"/>
            <a:ext cx="8153399" cy="252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831" y="457200"/>
            <a:ext cx="8741568" cy="5606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ctrTitle"/>
          </p:nvPr>
        </p:nvSpPr>
        <p:spPr>
          <a:xfrm>
            <a:off x="1676400" y="762000"/>
            <a:ext cx="6096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200" b="1" i="0" u="none" strike="noStrike" cap="none" baseline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Cell Energy: </a:t>
            </a:r>
            <a:r>
              <a:rPr lang="en-US" sz="5400" b="1" i="0" u="none" strike="noStrike" cap="none" baseline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Photosynthesis vs. Respiration</a:t>
            </a:r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6" y="1497012"/>
            <a:ext cx="4722812" cy="503237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4343400" y="3657600"/>
            <a:ext cx="4572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6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NB p </a:t>
            </a:r>
            <a:r>
              <a:rPr lang="en-US" sz="6600" b="1">
                <a:solidFill>
                  <a:srgbClr val="FF0000"/>
                </a:solidFill>
              </a:rPr>
              <a:t>72-73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baseline="0">
                <a:solidFill>
                  <a:srgbClr val="0C1C1D"/>
                </a:solidFill>
                <a:latin typeface="Arial"/>
                <a:ea typeface="Arial"/>
                <a:cs typeface="Arial"/>
                <a:sym typeface="Arial"/>
              </a:rPr>
              <a:t>Why they are opposite processes?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l="7261" t="3847" r="5570" b="5185"/>
          <a:stretch/>
        </p:blipFill>
        <p:spPr>
          <a:xfrm>
            <a:off x="381000" y="838200"/>
            <a:ext cx="8534399" cy="58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43793" y="0"/>
            <a:ext cx="8229600" cy="867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1" u="none" strike="noStrike" cap="none" baseline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Write and label each equation 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 l="4950" t="13063" r="6931" b="15648"/>
          <a:stretch/>
        </p:blipFill>
        <p:spPr>
          <a:xfrm>
            <a:off x="0" y="1028700"/>
            <a:ext cx="9117188" cy="5485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18600" cy="5325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Reactants of one are the products of the other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2579"/>
            <a:ext cx="9118600" cy="6325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sng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Photosynthesis?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838200"/>
            <a:ext cx="464819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0" y="3200400"/>
            <a:ext cx="9029700" cy="2925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Literally means putting together with sunlight</a:t>
            </a:r>
          </a:p>
          <a:p>
            <a:pPr marL="342900" marR="0" lvl="0" indent="-342900" algn="l" rtl="0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during day because it needs energy from sunlight 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1" u="none" strike="noStrike" cap="none" baseline="0">
                <a:solidFill>
                  <a:srgbClr val="0C1C1D"/>
                </a:solidFill>
                <a:latin typeface="Arial"/>
                <a:ea typeface="Arial"/>
                <a:cs typeface="Arial"/>
                <a:sym typeface="Arial"/>
              </a:rPr>
              <a:t>Label your diagram: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baseline="0">
                <a:solidFill>
                  <a:srgbClr val="E5E5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4400" b="1" i="0" u="none" strike="noStrike" cap="none" baseline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 l="5129" t="1280" r="6410" b="24358"/>
          <a:stretch/>
        </p:blipFill>
        <p:spPr>
          <a:xfrm>
            <a:off x="1257300" y="1260061"/>
            <a:ext cx="6629400" cy="557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0"/>
            <a:ext cx="8229600" cy="68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583037"/>
            <a:ext cx="5562600" cy="740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 r="22356" b="34055"/>
          <a:stretch/>
        </p:blipFill>
        <p:spPr>
          <a:xfrm>
            <a:off x="304800" y="1143000"/>
            <a:ext cx="8610599" cy="5568043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0" y="71438"/>
            <a:ext cx="9144000" cy="842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rgbClr val="0C1C1D"/>
                </a:solidFill>
                <a:latin typeface="Arial"/>
                <a:ea typeface="Arial"/>
                <a:cs typeface="Arial"/>
                <a:sym typeface="Arial"/>
              </a:rPr>
              <a:t>Photosynthesis starts all food chains, respiration keeps the energy flow going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317" y="0"/>
            <a:ext cx="52993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301750" y="294300"/>
            <a:ext cx="1292399" cy="82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b="1"/>
              <a:t>p75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>
                <a:solidFill>
                  <a:srgbClr val="0C1C1D"/>
                </a:solidFill>
              </a:rPr>
              <a:t>Complete card sort then use to fill in Compare &amp; contrast</a:t>
            </a:r>
          </a:p>
        </p:txBody>
      </p:sp>
      <p:pic>
        <p:nvPicPr>
          <p:cNvPr id="400" name="Shape 4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74" y="1107475"/>
            <a:ext cx="8715375" cy="56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>
                <a:solidFill>
                  <a:srgbClr val="0C1C1D"/>
                </a:solidFill>
              </a:rPr>
              <a:t>Label the reactants and products</a:t>
            </a: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6978"/>
            <a:ext cx="9143999" cy="5687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>
                <a:solidFill>
                  <a:srgbClr val="0C1C1D"/>
                </a:solidFill>
              </a:rPr>
              <a:t>does it USE or PRODUCE?</a:t>
            </a:r>
          </a:p>
        </p:txBody>
      </p:sp>
      <p:pic>
        <p:nvPicPr>
          <p:cNvPr id="412" name="Shape 4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50" y="627250"/>
            <a:ext cx="8697700" cy="62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>
                <a:solidFill>
                  <a:srgbClr val="0C1C1D"/>
                </a:solidFill>
              </a:rPr>
              <a:t>Complete the chart</a:t>
            </a:r>
          </a:p>
        </p:txBody>
      </p:sp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0"/>
            <a:ext cx="9071175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735623"/>
            <a:ext cx="9143999" cy="417768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>
                <a:solidFill>
                  <a:srgbClr val="0C1C1D"/>
                </a:solidFill>
              </a:rPr>
              <a:t>Use the CHART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95400"/>
            <a:ext cx="8724899" cy="545326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6200" y="38100"/>
            <a:ext cx="86296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1" u="none" strike="noStrike" cap="none" baseline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SYNTHESIS: puts smaller molecules together to form larger ones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4800"/>
            <a:ext cx="8534399" cy="61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Shape 4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798"/>
            <a:ext cx="8839199" cy="5891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4552"/>
            <a:ext cx="7239000" cy="6853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ctrTitle"/>
          </p:nvPr>
        </p:nvSpPr>
        <p:spPr>
          <a:xfrm>
            <a:off x="762000" y="15240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 how photosynthesis &amp; respiration are related: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subTitle" idx="1"/>
          </p:nvPr>
        </p:nvSpPr>
        <p:spPr>
          <a:xfrm>
            <a:off x="533400" y="3886200"/>
            <a:ext cx="80771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http://www.usoe.k12.ut.us/curr/science/sciber00/8th/energy/sciber/photosyn.htm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63500" y="-4732337"/>
            <a:ext cx="7619999" cy="98583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79445"/>
            <a:ext cx="5410199" cy="679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-12700"/>
            <a:ext cx="5181600" cy="7043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0"/>
            <a:ext cx="5714999" cy="6911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39951"/>
            <a:ext cx="5181600" cy="6830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5181600" cy="687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photosynthesis is a </a:t>
            </a:r>
            <a:r>
              <a:rPr lang="en-US" sz="4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reaction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59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rgbClr val="FFFF59"/>
                </a:solidFill>
                <a:latin typeface="Arial"/>
                <a:ea typeface="Arial"/>
                <a:cs typeface="Arial"/>
                <a:sym typeface="Arial"/>
              </a:rPr>
              <a:t>Making food/glucose </a:t>
            </a:r>
            <a:r>
              <a:rPr lang="en-US" sz="4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(organic) 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lang="en-US" sz="40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(inorganic) </a:t>
            </a:r>
            <a:r>
              <a:rPr lang="en-US" sz="4000" b="1" i="0" u="none" strike="noStrike" cap="none" baseline="0">
                <a:solidFill>
                  <a:srgbClr val="FFFF59"/>
                </a:solidFill>
                <a:latin typeface="Arial"/>
                <a:ea typeface="Arial"/>
                <a:cs typeface="Arial"/>
                <a:sym typeface="Arial"/>
              </a:rPr>
              <a:t>carbon dioxide &amp; water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REACTANTS  →   PRODUCTS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 reaction→ are produced</a:t>
            </a: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Stuff on left → stuff on right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1066800"/>
            <a:ext cx="9067799" cy="110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lang="en-US" sz="4400" b="1" i="0" u="sng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occurs in plants </a:t>
            </a: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cells and some algae </a:t>
            </a:r>
            <a:r>
              <a:rPr lang="en-US" sz="3200" b="1" i="1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(single cell plant-like organisms) </a:t>
            </a:r>
            <a: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with a chloroplast</a:t>
            </a:r>
            <a:br>
              <a:rPr lang="en-US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00400"/>
            <a:ext cx="5922558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2529996"/>
            <a:ext cx="3479799" cy="432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3810000"/>
            <a:ext cx="5410200" cy="298477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 rot="2408763">
            <a:off x="6819900" y="3384229"/>
            <a:ext cx="609599" cy="12926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63636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 rot="-2198448">
            <a:off x="2614936" y="3309446"/>
            <a:ext cx="609600" cy="232564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63636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5642666" y="2924483"/>
            <a:ext cx="35813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800" b="1" i="0" u="none" strike="noStrike" cap="none" baseline="0">
                <a:solidFill>
                  <a:srgbClr val="0C1C1D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</a:p>
        </p:txBody>
      </p:sp>
      <p:sp>
        <p:nvSpPr>
          <p:cNvPr id="127" name="Shape 127"/>
          <p:cNvSpPr/>
          <p:nvPr/>
        </p:nvSpPr>
        <p:spPr>
          <a:xfrm>
            <a:off x="76200" y="2843603"/>
            <a:ext cx="322716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baseline="0">
                <a:solidFill>
                  <a:srgbClr val="E5E500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82059" y="1759278"/>
            <a:ext cx="89916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the green leaves of plants which contain chloroplasts.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chloroplast contains a pigment called chlorophyll.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129" name="Shape 129"/>
          <p:cNvSpPr/>
          <p:nvPr/>
        </p:nvSpPr>
        <p:spPr>
          <a:xfrm>
            <a:off x="-93134" y="-25450"/>
            <a:ext cx="9341985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in a plant cell does photosynthesis occur?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513051" y="3065191"/>
            <a:ext cx="212961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fills the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41935"/>
          <a:stretch/>
        </p:blipFill>
        <p:spPr>
          <a:xfrm>
            <a:off x="54684" y="3322498"/>
            <a:ext cx="908931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609600" y="152400"/>
            <a:ext cx="7643458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Chlorophyll is a </a:t>
            </a:r>
            <a:r>
              <a:rPr lang="en-US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green pigment 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</a:t>
            </a:r>
            <a:r>
              <a:rPr lang="en-US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absorbs sunlight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Chlorophyll is green because it </a:t>
            </a:r>
            <a:r>
              <a:rPr lang="en-US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reflects green light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FFFF00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684</Words>
  <Application>Microsoft Office PowerPoint</Application>
  <PresentationFormat>On-screen Show (4:3)</PresentationFormat>
  <Paragraphs>126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Arial</vt:lpstr>
      <vt:lpstr>Default Design</vt:lpstr>
      <vt:lpstr>Cell Energy: Photosynthesis</vt:lpstr>
      <vt:lpstr>PowerPoint Presentation</vt:lpstr>
      <vt:lpstr>PowerPoint Presentation</vt:lpstr>
      <vt:lpstr>What is Photosynthesis?</vt:lpstr>
      <vt:lpstr>SYNTHESIS: puts smaller molecules together to form larger ones</vt:lpstr>
      <vt:lpstr>The process of photosynthesis is a chemical reaction.   </vt:lpstr>
      <vt:lpstr>ONLY occurs in plants cells and some algae (single cell plant-like organisms) with a chloroplast </vt:lpstr>
      <vt:lpstr>PowerPoint Presentation</vt:lpstr>
      <vt:lpstr>PowerPoint Presentation</vt:lpstr>
      <vt:lpstr>Label the chloroplast with the reactants and products of photosynthesis</vt:lpstr>
      <vt:lpstr>What is the equation for  photosynthesis?</vt:lpstr>
      <vt:lpstr>PowerPoint Presentation</vt:lpstr>
      <vt:lpstr>PowerPoint Presentation</vt:lpstr>
      <vt:lpstr>PowerPoint Presentation</vt:lpstr>
      <vt:lpstr>PowerPoint Presentation</vt:lpstr>
      <vt:lpstr>Describe Photosynthesis</vt:lpstr>
      <vt:lpstr>2 reasons: Why is Photosynthesis important to us?</vt:lpstr>
      <vt:lpstr>Why is Photosynthesis important to us?</vt:lpstr>
      <vt:lpstr>Learn more about photosynthesis at:</vt:lpstr>
      <vt:lpstr>Cell Energy: Respiration</vt:lpstr>
      <vt:lpstr>Why is Cellular Respiration necessary?</vt:lpstr>
      <vt:lpstr>PowerPoint Presentation</vt:lpstr>
      <vt:lpstr>What is Cellular Respiration?</vt:lpstr>
      <vt:lpstr>Cellular Respiration</vt:lpstr>
      <vt:lpstr>PowerPoint Presentation</vt:lpstr>
      <vt:lpstr>PowerPoint Presentation</vt:lpstr>
      <vt:lpstr>Why is Cellular Respiration necessary?</vt:lpstr>
      <vt:lpstr>Energy changes from Sun→glucose→ATP</vt:lpstr>
      <vt:lpstr>Label the mitochondria with the reactants and products of cellular respiration</vt:lpstr>
      <vt:lpstr>What is the chemical equation for cellular respiration?</vt:lpstr>
      <vt:lpstr>Describe Cellular Respiration</vt:lpstr>
      <vt:lpstr>Respiration occurs in several steps:</vt:lpstr>
      <vt:lpstr>Cellular Respiration video:</vt:lpstr>
      <vt:lpstr>Describe Cellular Respiration</vt:lpstr>
      <vt:lpstr>PowerPoint Presentation</vt:lpstr>
      <vt:lpstr>Cell Energy: Photosynthesis vs. Respiration</vt:lpstr>
      <vt:lpstr>Why they are opposite processes?</vt:lpstr>
      <vt:lpstr>Write and label each equation </vt:lpstr>
      <vt:lpstr>Reactants of one are the products of the other</vt:lpstr>
      <vt:lpstr>Label your diagram: Reactants → Products</vt:lpstr>
      <vt:lpstr>PowerPoint Presentation</vt:lpstr>
      <vt:lpstr>PowerPoint Presentation</vt:lpstr>
      <vt:lpstr>Photosynthesis starts all food chains, respiration keeps the energy flow going</vt:lpstr>
      <vt:lpstr>PowerPoint Presentation</vt:lpstr>
      <vt:lpstr>Complete card sort then use to fill in Compare &amp; contrast</vt:lpstr>
      <vt:lpstr>Label the reactants and products</vt:lpstr>
      <vt:lpstr>does it USE or PRODUCE?</vt:lpstr>
      <vt:lpstr>Complete the chart</vt:lpstr>
      <vt:lpstr>Use the CHART</vt:lpstr>
      <vt:lpstr>PowerPoint Presentation</vt:lpstr>
      <vt:lpstr>PowerPoint Presentation</vt:lpstr>
      <vt:lpstr>PowerPoint Presentation</vt:lpstr>
      <vt:lpstr>Read how photosynthesis &amp; respiration are related: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Energy: Photosynthesis</dc:title>
  <dc:creator>Limoli, Jeannine</dc:creator>
  <cp:lastModifiedBy>Limoli, Jeannine</cp:lastModifiedBy>
  <cp:revision>1</cp:revision>
  <dcterms:modified xsi:type="dcterms:W3CDTF">2015-10-12T19:00:19Z</dcterms:modified>
</cp:coreProperties>
</file>