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</p:sldIdLst>
  <p:sldSz cy="6858000" cx="9144000"/>
  <p:notesSz cx="6858000" cy="9144000"/>
  <p:embeddedFontLst>
    <p:embeddedFont>
      <p:font typeface="Nunito"/>
      <p:regular r:id="rId86"/>
      <p:bold r:id="rId87"/>
    </p:embeddedFont>
    <p:embeddedFont>
      <p:font typeface="Source Sans Pro"/>
      <p:regular r:id="rId88"/>
      <p:bold r:id="rId89"/>
      <p:italic r:id="rId90"/>
      <p:boldItalic r:id="rId9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B8258D8A-B841-45CF-84F0-DE647DD76159}">
  <a:tblStyle styleId="{B8258D8A-B841-45CF-84F0-DE647DD76159}" styleName="Table_0"/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42" Type="http://schemas.openxmlformats.org/officeDocument/2006/relationships/slide" Target="slides/slide36.xml"/><Relationship Id="rId86" Type="http://schemas.openxmlformats.org/officeDocument/2006/relationships/font" Target="fonts/Nunito-regular.fntdata"/><Relationship Id="rId41" Type="http://schemas.openxmlformats.org/officeDocument/2006/relationships/slide" Target="slides/slide35.xml"/><Relationship Id="rId85" Type="http://schemas.openxmlformats.org/officeDocument/2006/relationships/slide" Target="slides/slide79.xml"/><Relationship Id="rId44" Type="http://schemas.openxmlformats.org/officeDocument/2006/relationships/slide" Target="slides/slide38.xml"/><Relationship Id="rId88" Type="http://schemas.openxmlformats.org/officeDocument/2006/relationships/font" Target="fonts/SourceSansPro-regular.fntdata"/><Relationship Id="rId43" Type="http://schemas.openxmlformats.org/officeDocument/2006/relationships/slide" Target="slides/slide37.xml"/><Relationship Id="rId87" Type="http://schemas.openxmlformats.org/officeDocument/2006/relationships/font" Target="fonts/Nunito-bold.fntdata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9" Type="http://schemas.openxmlformats.org/officeDocument/2006/relationships/font" Target="fonts/SourceSansPro-bold.fntdata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notesMaster" Target="notesMasters/notesMaster.xml"/><Relationship Id="rId6" Type="http://schemas.openxmlformats.org/officeDocument/2006/relationships/slide" Target="slides/slide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slide" Target="slides/slide73.xml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91" Type="http://schemas.openxmlformats.org/officeDocument/2006/relationships/font" Target="fonts/SourceSansPro-boldItalic.fntdata"/><Relationship Id="rId90" Type="http://schemas.openxmlformats.org/officeDocument/2006/relationships/font" Target="fonts/SourceSansPro-italic.fntdata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i="0" lang="en-US" sz="1800" u="none" cap="none" strike="noStrike"/>
              <a:t>Although several species may share a habitat they each have their own niche.  A niche is a very narrow range where a species fits within a habitat.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i="0" lang="en-US" sz="1800" u="none" cap="none" strike="noStrike"/>
              <a:t>What do you think about when I say ecology? Recycling? Acid rain?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96" name="Shape 2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04" name="Shape 3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i="0" lang="en-US" sz="1800" u="none" cap="none" strike="noStrike"/>
              <a:t>When I say environment you think what—weather. Well Ok but it it much more than that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44" name="Shape 3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i="0" lang="en-US" sz="1800" u="none" cap="none" strike="noStrike"/>
              <a:t>How do they trap the sun’s energy?  Through what process? What is that process similar to in animal cells? 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5" name="Shape 3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1" name="Shape 3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0" name="Shape 3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8" name="Shape 3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5" name="Shape 4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1" name="Shape 4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19" name="Shape 4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0" name="Shape 42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i="0" lang="en-US" sz="1800" u="none" cap="none" strike="noStrike"/>
              <a:t>Herbivores are the 1</a:t>
            </a:r>
            <a:r>
              <a:rPr b="0" baseline="30000" i="0" lang="en-US" sz="1800" u="none" cap="none" strike="noStrike"/>
              <a:t>st</a:t>
            </a:r>
            <a:r>
              <a:rPr b="0" i="0" lang="en-US" sz="1800" u="none" cap="none" strike="noStrike"/>
              <a:t> step up the food chain, they eat the producers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29" name="Shape 4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0" name="Shape 43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i="0" lang="en-US" sz="1800" u="none" cap="none" strike="noStrike"/>
              <a:t>Scavengers are a type of carnivore that eat dead animals, or carrion.  Vultures, hyenas, crabs, deep sea fish-talk about distance from the sun and must eat the dead things that sink to the bottom, bottom feeders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37" name="Shape 4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8" name="Shape 43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i="0" lang="en-US" sz="1800" u="none" cap="none" strike="noStrike"/>
              <a:t>Humans and bears are omnivores but a large and important subset of omnivores are the decomposers.  They breakdown dead producers and release the energy back into circulation.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45" name="Shape 4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6" name="Shape 44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i="0" lang="en-US" sz="1800" u="none" cap="none" strike="noStrike"/>
              <a:t>Cleaning shrimp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53" name="Shape 4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4" name="Shape 45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1" name="Shape 4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68" name="Shape 4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9" name="Shape 46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7" name="Shape 4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1" name="Shape 4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7" name="Shape 4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503" name="Shape 5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4" name="Shape 50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1" name="Shape 5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8" name="Shape 5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3" name="Shape 5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9" name="Shape 5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6" name="Shape 5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1" name="Shape 5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7" name="Shape 5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564" name="Shape 5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5" name="Shape 56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570" name="Shape 5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1" name="Shape 57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578" name="Shape 5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9" name="Shape 57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585" name="Shape 5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6" name="Shape 58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i="0" lang="en-US" sz="1800" u="none" cap="none" strike="noStrike"/>
              <a:t>Energy moves up the food chain through the producer/consumer relationship.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592" name="Shape 5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3" name="Shape 59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i="0" lang="en-US" sz="1800" u="none" cap="none" strike="noStrike"/>
              <a:t>You can see here that this polar bear is no longer white.  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600" name="Shape 6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1" name="Shape 60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606" name="Shape 6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7" name="Shape 60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612" name="Shape 6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13" name="Shape 61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i="0" lang="en-US" sz="1800" u="none" cap="none" strike="noStrike"/>
              <a:t>Scavengers are a type of carnivore that eat dead animals, or carrion.  Vultures, hyenas, crabs, deep sea fish-talk about distance from the sun and must eat the dead things that sink to the bottom, bottom feeders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618" name="Shape 6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19" name="Shape 61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1800" u="none" cap="none" strike="noStrike">
                <a:solidFill>
                  <a:srgbClr val="F80018"/>
                </a:solidFill>
                <a:latin typeface="Arial"/>
                <a:ea typeface="Arial"/>
                <a:cs typeface="Arial"/>
                <a:sym typeface="Arial"/>
              </a:rPr>
              <a:t>Egyptian plover</a:t>
            </a:r>
            <a: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 takes insects from the backs of buffaloes, giraffes and rhinos. The plover has also been observed taking leeches from the open mouths of crocodiles! In this association the plover receives a supply of food and the other animal rids itself of unwelcome pests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4" name="Shape 6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630" name="Shape 6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1" name="Shape 63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637" name="Shape 6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8" name="Shape 63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i="0" lang="en-US" sz="1800" u="none" cap="none" strike="noStrike"/>
              <a:t>Just like with classification, ecology is hierarchal.  Each level builds on itself and they fit together like nesting boxes.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643" name="Shape 6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4" name="Shape 64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0" name="Shape 6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655" name="Shape 6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6" name="Shape 65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662" name="Shape 6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3" name="Shape 66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669" name="Shape 6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0" name="Shape 67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6" name="Shape 6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682" name="Shape 6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3" name="Shape 68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688" name="Shape 6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9" name="Shape 68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4" name="Shape 6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733" name="Shape 7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4" name="Shape 73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 rot="5400000">
            <a:off x="4743450" y="2381249"/>
            <a:ext cx="5486399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 rot="5400000">
            <a:off x="781050" y="514349"/>
            <a:ext cx="5486399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" name="Shape 45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Relationship Id="rId3" Type="http://schemas.openxmlformats.org/officeDocument/2006/relationships/image" Target="../media/image00.jpg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5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jpg"/><Relationship Id="rId4" Type="http://schemas.openxmlformats.org/officeDocument/2006/relationships/image" Target="../media/image2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jpg"/><Relationship Id="rId4" Type="http://schemas.openxmlformats.org/officeDocument/2006/relationships/image" Target="../media/image2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jpg"/><Relationship Id="rId4" Type="http://schemas.openxmlformats.org/officeDocument/2006/relationships/image" Target="../media/image0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jpg"/><Relationship Id="rId4" Type="http://schemas.openxmlformats.org/officeDocument/2006/relationships/image" Target="../media/image3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jpg"/><Relationship Id="rId4" Type="http://schemas.openxmlformats.org/officeDocument/2006/relationships/image" Target="../media/image3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8.png"/><Relationship Id="rId4" Type="http://schemas.openxmlformats.org/officeDocument/2006/relationships/image" Target="../media/image33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0.jpg"/><Relationship Id="rId4" Type="http://schemas.openxmlformats.org/officeDocument/2006/relationships/image" Target="../media/image36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7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5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1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9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5.jpg"/><Relationship Id="rId4" Type="http://schemas.openxmlformats.org/officeDocument/2006/relationships/image" Target="../media/image42.jpg"/><Relationship Id="rId5" Type="http://schemas.openxmlformats.org/officeDocument/2006/relationships/image" Target="../media/image44.jpg"/><Relationship Id="rId6" Type="http://schemas.openxmlformats.org/officeDocument/2006/relationships/image" Target="../media/image50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6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7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8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9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4.png"/><Relationship Id="rId4" Type="http://schemas.openxmlformats.org/officeDocument/2006/relationships/image" Target="../media/image5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2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7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5.jpg"/><Relationship Id="rId4" Type="http://schemas.openxmlformats.org/officeDocument/2006/relationships/image" Target="../media/image59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8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7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0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1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62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64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63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65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68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6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jpg"/><Relationship Id="rId4" Type="http://schemas.openxmlformats.org/officeDocument/2006/relationships/image" Target="../media/image07.jp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x="5334000" y="1676400"/>
            <a:ext cx="350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</a:t>
            </a:r>
            <a:r>
              <a:rPr b="1" i="0" lang="en-US" sz="7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Ecology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81000"/>
            <a:ext cx="4818062" cy="6164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657600" y="0"/>
            <a:ext cx="5184775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6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NB p 174-5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866775"/>
            <a:ext cx="8305799" cy="58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838200" y="762000"/>
            <a:ext cx="601979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198436" y="96836"/>
            <a:ext cx="5821362" cy="6462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40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POPULATION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✓"/>
            </a:pPr>
            <a:r>
              <a:rPr b="1" i="0" lang="en-US" sz="40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40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group of organisms of </a:t>
            </a:r>
            <a:r>
              <a:rPr b="1" i="0" lang="en-US" sz="40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species </a:t>
            </a:r>
            <a:r>
              <a:rPr b="1" i="0" lang="en-US" sz="40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living in the same place that </a:t>
            </a:r>
            <a:r>
              <a:rPr b="1" i="0" lang="en-US" sz="40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interbreed  </a:t>
            </a:r>
            <a:r>
              <a:rPr b="1" i="0" lang="en-US" sz="40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</a:t>
            </a:r>
            <a:r>
              <a:rPr b="1" i="0" lang="en-US" sz="40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compete</a:t>
            </a:r>
            <a:r>
              <a:rPr b="1" i="0" lang="en-US" sz="40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with each other </a:t>
            </a:r>
            <a:r>
              <a:rPr b="1" i="0" lang="en-US" sz="40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resources </a:t>
            </a:r>
            <a:r>
              <a:rPr b="1" i="0" lang="en-US" sz="40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(food, mates, shelter, etc.)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685800"/>
            <a:ext cx="2989262" cy="2554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8800" y="3505200"/>
            <a:ext cx="3276600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838200" y="762000"/>
            <a:ext cx="601979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304800" y="304800"/>
            <a:ext cx="8458200" cy="1739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b="1" i="0" lang="en-US" sz="36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Community -</a:t>
            </a:r>
            <a:r>
              <a:rPr b="1" i="0" lang="en-US" sz="3600" u="none">
                <a:solidFill>
                  <a:schemeClr val="fol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several interacting populations that inhabit a common environment and are interdependent.</a:t>
            </a:r>
            <a:r>
              <a:rPr b="0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2120900"/>
            <a:ext cx="4354511" cy="4529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838200" y="762000"/>
            <a:ext cx="601979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304800" y="0"/>
            <a:ext cx="8458200" cy="1938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b="1" i="0" lang="en-US" sz="40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Ecosystem –</a:t>
            </a:r>
            <a:r>
              <a:rPr b="1" i="0" lang="en-US" sz="400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40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the populations in a community and the abiotic factors with which they interact</a:t>
            </a: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514600"/>
            <a:ext cx="4376737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5400" y="2386011"/>
            <a:ext cx="3886200" cy="445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/>
        </p:nvSpPr>
        <p:spPr>
          <a:xfrm>
            <a:off x="838200" y="762000"/>
            <a:ext cx="601979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2362200" y="438150"/>
            <a:ext cx="4648199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omic Sans MS"/>
              <a:buNone/>
            </a:pPr>
            <a:r>
              <a:rPr b="1" i="0" lang="en-US" sz="3600" u="none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Ecosystems include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152400" y="2286000"/>
            <a:ext cx="4038599" cy="2586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b="1" i="0" lang="en-US" sz="36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Abiotic factors-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Temperature, soil, light, water, air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5257800" y="2286000"/>
            <a:ext cx="3657600" cy="2586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b="1" i="0" lang="en-US" sz="36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Biotic factors-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Bacteria, fungi, plants, animals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3124200" y="5754687"/>
            <a:ext cx="2743199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b="1" i="0" lang="en-US" sz="36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INTERACT</a:t>
            </a:r>
          </a:p>
        </p:txBody>
      </p:sp>
      <p:sp>
        <p:nvSpPr>
          <p:cNvPr id="199" name="Shape 199"/>
          <p:cNvSpPr/>
          <p:nvPr/>
        </p:nvSpPr>
        <p:spPr>
          <a:xfrm rot="7980000">
            <a:off x="1217611" y="1349375"/>
            <a:ext cx="1143000" cy="609599"/>
          </a:xfrm>
          <a:prstGeom prst="rightArrow">
            <a:avLst>
              <a:gd fmla="val 1584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CBC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Shape 200"/>
          <p:cNvSpPr/>
          <p:nvPr/>
        </p:nvSpPr>
        <p:spPr>
          <a:xfrm rot="2280000">
            <a:off x="1790699" y="5329236"/>
            <a:ext cx="1142999" cy="609599"/>
          </a:xfrm>
          <a:prstGeom prst="rightArrow">
            <a:avLst>
              <a:gd fmla="val 1584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CBC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Shape 201"/>
          <p:cNvSpPr/>
          <p:nvPr/>
        </p:nvSpPr>
        <p:spPr>
          <a:xfrm rot="8100000">
            <a:off x="5916612" y="5341936"/>
            <a:ext cx="1143000" cy="609600"/>
          </a:xfrm>
          <a:prstGeom prst="rightArrow">
            <a:avLst>
              <a:gd fmla="val 1584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CBC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Shape 202"/>
          <p:cNvSpPr/>
          <p:nvPr/>
        </p:nvSpPr>
        <p:spPr>
          <a:xfrm rot="2820000">
            <a:off x="6477000" y="1354136"/>
            <a:ext cx="1143000" cy="609599"/>
          </a:xfrm>
          <a:prstGeom prst="rightArrow">
            <a:avLst>
              <a:gd fmla="val 1584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CBC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/>
        </p:nvSpPr>
        <p:spPr>
          <a:xfrm>
            <a:off x="838200" y="762000"/>
            <a:ext cx="601979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304800" y="304800"/>
            <a:ext cx="8458200" cy="2563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Biosphere </a:t>
            </a:r>
            <a:r>
              <a:rPr b="1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life supporting portions of Earth composed of air, land, and water.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b="1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highest level of organization</a:t>
            </a: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3273425"/>
            <a:ext cx="5143499" cy="335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x="762000" y="609600"/>
            <a:ext cx="76961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mic Sans MS"/>
              <a:buNone/>
            </a:pPr>
            <a:r>
              <a:rPr b="1" i="0" lang="en-US" sz="48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Habitat vs. Niche</a:t>
            </a:r>
            <a:r>
              <a:rPr b="1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685800" y="1905000"/>
            <a:ext cx="8001000" cy="34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mic Sans MS"/>
              <a:buNone/>
            </a:pPr>
            <a:r>
              <a:rPr b="1" i="0" lang="en-US" sz="360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Niche</a:t>
            </a:r>
            <a:r>
              <a:rPr b="1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-</a:t>
            </a:r>
            <a:r>
              <a:rPr b="1" i="0" lang="en-US" sz="360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role a species plays in a community; its total way of life</a:t>
            </a:r>
          </a:p>
          <a:p>
            <a:pPr indent="0" lvl="0" marL="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1" i="0" sz="360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mic Sans MS"/>
              <a:buNone/>
            </a:pPr>
            <a:r>
              <a:rPr b="1" i="0" lang="en-US" sz="360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Habitat</a:t>
            </a:r>
            <a:r>
              <a:rPr b="1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the place in which an organism lives out its life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3886200" y="6019800"/>
            <a:ext cx="2057400" cy="838199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3886200" y="6096000"/>
            <a:ext cx="2514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0" i="0" lang="en-US" sz="320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Organism</a:t>
            </a:r>
          </a:p>
        </p:txBody>
      </p:sp>
      <p:cxnSp>
        <p:nvCxnSpPr>
          <p:cNvPr id="223" name="Shape 223"/>
          <p:cNvCxnSpPr/>
          <p:nvPr/>
        </p:nvCxnSpPr>
        <p:spPr>
          <a:xfrm>
            <a:off x="4876800" y="5638799"/>
            <a:ext cx="0" cy="380999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224" name="Shape 224"/>
          <p:cNvSpPr/>
          <p:nvPr/>
        </p:nvSpPr>
        <p:spPr>
          <a:xfrm flipH="1" rot="10800000">
            <a:off x="3124200" y="4800600"/>
            <a:ext cx="3505200" cy="838199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3810000" y="4953000"/>
            <a:ext cx="2362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0" i="0" lang="en-US" sz="360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Population</a:t>
            </a:r>
          </a:p>
        </p:txBody>
      </p:sp>
      <p:cxnSp>
        <p:nvCxnSpPr>
          <p:cNvPr id="226" name="Shape 226"/>
          <p:cNvCxnSpPr/>
          <p:nvPr/>
        </p:nvCxnSpPr>
        <p:spPr>
          <a:xfrm flipH="1" rot="60000">
            <a:off x="4875211" y="4341811"/>
            <a:ext cx="1587" cy="3810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227" name="Shape 227"/>
          <p:cNvCxnSpPr/>
          <p:nvPr/>
        </p:nvCxnSpPr>
        <p:spPr>
          <a:xfrm flipH="1">
            <a:off x="4800600" y="2971800"/>
            <a:ext cx="1587" cy="3810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228" name="Shape 228"/>
          <p:cNvSpPr/>
          <p:nvPr/>
        </p:nvSpPr>
        <p:spPr>
          <a:xfrm flipH="1" rot="10800000">
            <a:off x="2438400" y="3352800"/>
            <a:ext cx="4572000" cy="990599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Shape 229"/>
          <p:cNvSpPr/>
          <p:nvPr/>
        </p:nvSpPr>
        <p:spPr>
          <a:xfrm flipH="1" rot="10800000">
            <a:off x="1828800" y="1905000"/>
            <a:ext cx="5867400" cy="990599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Shape 230"/>
          <p:cNvSpPr/>
          <p:nvPr/>
        </p:nvSpPr>
        <p:spPr>
          <a:xfrm flipH="1" rot="10800000">
            <a:off x="762000" y="0"/>
            <a:ext cx="8077199" cy="1371599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1" name="Shape 231"/>
          <p:cNvCxnSpPr/>
          <p:nvPr/>
        </p:nvCxnSpPr>
        <p:spPr>
          <a:xfrm rot="600000">
            <a:off x="4870450" y="1452562"/>
            <a:ext cx="74611" cy="4572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232" name="Shape 232"/>
          <p:cNvSpPr txBox="1"/>
          <p:nvPr/>
        </p:nvSpPr>
        <p:spPr>
          <a:xfrm>
            <a:off x="3429000" y="3581400"/>
            <a:ext cx="2971799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0" i="0" lang="en-US" sz="400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Community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3048000" y="228600"/>
            <a:ext cx="3657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0" i="0" lang="en-US" sz="540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Biosphere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3276600" y="2057400"/>
            <a:ext cx="3276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0" i="0" lang="en-US" sz="440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Ecosystem</a:t>
            </a:r>
          </a:p>
        </p:txBody>
      </p:sp>
      <p:sp>
        <p:nvSpPr>
          <p:cNvPr id="235" name="Shape 235"/>
          <p:cNvSpPr/>
          <p:nvPr/>
        </p:nvSpPr>
        <p:spPr>
          <a:xfrm>
            <a:off x="7620000" y="5486400"/>
            <a:ext cx="838199" cy="9144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-73025" y="768350"/>
            <a:ext cx="3498850" cy="5907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66"/>
              </a:buClr>
              <a:buSzPct val="25000"/>
              <a:buFont typeface="Times New Roman"/>
              <a:buNone/>
            </a:pPr>
            <a:r>
              <a:rPr b="1" i="0" lang="en-US" sz="5400" u="none" cap="none" strike="noStrike">
                <a:solidFill>
                  <a:srgbClr val="FF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 sure you have a definition and example for each level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73050"/>
            <a:ext cx="8763000" cy="657224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/>
          <p:nvPr/>
        </p:nvSpPr>
        <p:spPr>
          <a:xfrm>
            <a:off x="1447800" y="1676400"/>
            <a:ext cx="6172199" cy="1143000"/>
          </a:xfrm>
          <a:custGeom>
            <a:pathLst>
              <a:path extrusionOk="0" h="120000" w="120000">
                <a:moveTo>
                  <a:pt x="0" y="60000"/>
                </a:moveTo>
                <a:cubicBezTo>
                  <a:pt x="0" y="26862"/>
                  <a:pt x="26862" y="0"/>
                  <a:pt x="59999" y="0"/>
                </a:cubicBezTo>
                <a:cubicBezTo>
                  <a:pt x="93137" y="0"/>
                  <a:pt x="119999" y="26862"/>
                  <a:pt x="119999" y="60000"/>
                </a:cubicBezTo>
                <a:cubicBezTo>
                  <a:pt x="119999" y="93137"/>
                  <a:pt x="93137" y="120000"/>
                  <a:pt x="59999" y="120000"/>
                </a:cubicBezTo>
                <a:cubicBezTo>
                  <a:pt x="26862" y="120000"/>
                  <a:pt x="0" y="93137"/>
                  <a:pt x="0" y="60000"/>
                </a:cubicBezTo>
                <a:close/>
                <a:moveTo>
                  <a:pt x="100514" y="85803"/>
                </a:moveTo>
                <a:cubicBezTo>
                  <a:pt x="133830" y="62205"/>
                  <a:pt x="109691" y="23258"/>
                  <a:pt x="61285" y="22509"/>
                </a:cubicBezTo>
                <a:cubicBezTo>
                  <a:pt x="52344" y="22371"/>
                  <a:pt x="43484" y="23677"/>
                  <a:pt x="35452" y="26318"/>
                </a:cubicBezTo>
                <a:lnTo>
                  <a:pt x="100514" y="85803"/>
                </a:lnTo>
                <a:close/>
                <a:moveTo>
                  <a:pt x="19485" y="34196"/>
                </a:moveTo>
                <a:cubicBezTo>
                  <a:pt x="-13830" y="57794"/>
                  <a:pt x="10308" y="96741"/>
                  <a:pt x="58714" y="97490"/>
                </a:cubicBezTo>
                <a:cubicBezTo>
                  <a:pt x="67655" y="97628"/>
                  <a:pt x="76515" y="96322"/>
                  <a:pt x="84547" y="93681"/>
                </a:cubicBezTo>
                <a:lnTo>
                  <a:pt x="19485" y="34196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BCBC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36" y="92075"/>
            <a:ext cx="8477250" cy="64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/>
          <p:nvPr/>
        </p:nvSpPr>
        <p:spPr>
          <a:xfrm>
            <a:off x="4932362" y="92075"/>
            <a:ext cx="4230686" cy="674211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66"/>
              </a:buClr>
              <a:buSzPct val="25000"/>
              <a:buFont typeface="Times New Roman"/>
              <a:buNone/>
            </a:pPr>
            <a:r>
              <a:rPr b="1" i="0" lang="en-US" sz="5400" u="none" cap="none" strike="noStrike">
                <a:solidFill>
                  <a:srgbClr val="FF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task: list examples of each level to the left AND illustrate each level on the pyramid 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375" y="304800"/>
            <a:ext cx="8477250" cy="641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609600" y="0"/>
            <a:ext cx="77724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mic Sans MS"/>
              <a:buNone/>
            </a:pPr>
            <a:r>
              <a:rPr b="1" i="0" lang="en-US" sz="40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ECOLOGY?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228600" y="1066800"/>
            <a:ext cx="8724899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mic Sans MS"/>
              <a:buNone/>
            </a:pPr>
            <a:r>
              <a:rPr b="1" i="0" lang="en-US" sz="4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Ecology-</a:t>
            </a:r>
            <a:r>
              <a:rPr b="1" i="0" lang="en-US" sz="42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4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scientific study of interactions between </a:t>
            </a:r>
            <a:r>
              <a:rPr b="1" i="0" lang="en-US" sz="42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organisms and their environments, </a:t>
            </a:r>
            <a:r>
              <a:rPr b="1" i="0" lang="en-US" sz="4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focusing on energy transfer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1" i="0" sz="42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4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Ecology is a science of </a:t>
            </a:r>
            <a:r>
              <a:rPr b="1" i="0" lang="en-US" sz="42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relationships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4191000" y="0"/>
            <a:ext cx="4800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6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NB p 176-77</a:t>
            </a: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5825" y="1600200"/>
            <a:ext cx="4421187" cy="385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737" y="3516312"/>
            <a:ext cx="4008436" cy="3341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" y="304800"/>
            <a:ext cx="3716336" cy="288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/>
        </p:nvSpPr>
        <p:spPr>
          <a:xfrm>
            <a:off x="838200" y="762000"/>
            <a:ext cx="601979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Shape 269"/>
          <p:cNvSpPr txBox="1"/>
          <p:nvPr/>
        </p:nvSpPr>
        <p:spPr>
          <a:xfrm>
            <a:off x="849312" y="247650"/>
            <a:ext cx="7292974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omic Sans MS"/>
              <a:buNone/>
            </a:pPr>
            <a:r>
              <a:rPr b="1" i="0" lang="en-US" sz="3600" u="none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ecosystems require 3 things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152400" y="1262062"/>
            <a:ext cx="8839199" cy="4862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AutoNum type="arabicPeriod"/>
            </a:pPr>
            <a:r>
              <a:rPr b="1" i="0" lang="en-US" sz="3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Constant input of energy</a:t>
            </a:r>
          </a:p>
          <a:p>
            <a:pPr indent="-742950" lvl="0" marL="7429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742950" lvl="0" marL="7429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AutoNum type="arabicPeriod"/>
            </a:pPr>
            <a:r>
              <a:rPr b="1" i="0" lang="en-US" sz="3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Organisms to convert energy into food</a:t>
            </a:r>
          </a:p>
          <a:p>
            <a:pPr indent="-742950" lvl="0" marL="7429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742950" lvl="0" marL="7429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AutoNum type="arabicPeriod"/>
            </a:pPr>
            <a:r>
              <a:rPr b="1" i="0" lang="en-US" sz="3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Organisms to RECYCLE nutrients between organisms and the environment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1684336" y="1892300"/>
            <a:ext cx="2171700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b="1" i="0" lang="en-US" sz="40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Sunlight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2971800" y="3409950"/>
            <a:ext cx="2811461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b="1" i="0" lang="en-US" sz="40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Producers 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4108450" y="5416550"/>
            <a:ext cx="3351212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b="1" i="0" lang="en-US" sz="40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Decomposers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mic Sans MS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Feeding Relationships</a:t>
            </a:r>
          </a:p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09600" y="1371600"/>
            <a:ext cx="8153399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b="1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 are 3 main types of feeding relationships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</a:t>
            </a:r>
            <a:r>
              <a:rPr b="1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Producer - Consumer</a:t>
            </a:r>
          </a:p>
          <a:p>
            <a:pPr indent="-381000" lvl="4" marL="2209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Predator - Prey</a:t>
            </a:r>
          </a:p>
          <a:p>
            <a:pPr indent="-381000" lvl="4" marL="2209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Parasite - Host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73050"/>
            <a:ext cx="8763000" cy="657224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/>
          <p:nvPr/>
        </p:nvSpPr>
        <p:spPr>
          <a:xfrm>
            <a:off x="3455987" y="0"/>
            <a:ext cx="5711824" cy="23098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66"/>
              </a:buClr>
              <a:buSzPct val="250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FF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Feeding relationships deal with the community, the recycling of materials deals with the entire ecosystem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152400" y="215900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One’s nutritional role is determined by </a:t>
            </a:r>
            <a:r>
              <a:rPr b="1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it GETS ENERGY</a:t>
            </a:r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3" name="Shape 2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731961"/>
            <a:ext cx="8001000" cy="4986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x="609600" y="-31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44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Feeding Relationships</a:t>
            </a:r>
          </a:p>
        </p:txBody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228600" y="1371600"/>
            <a:ext cx="54102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40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Producer- </a:t>
            </a:r>
            <a:r>
              <a:rPr b="1" i="0" lang="en-US" sz="4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</a:t>
            </a:r>
            <a:r>
              <a:rPr b="1" i="0" lang="en-US" sz="40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autotrophs</a:t>
            </a:r>
            <a:r>
              <a:rPr b="1" i="0" lang="en-US" sz="4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that convert inorganic substances into </a:t>
            </a:r>
            <a:r>
              <a:rPr b="1" i="0" lang="en-US" sz="40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food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mic Sans MS"/>
              <a:buChar char="•"/>
            </a:pPr>
            <a:r>
              <a:rPr b="1" i="0" lang="en-US" sz="40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Beginning of a food chain</a:t>
            </a:r>
          </a:p>
        </p:txBody>
      </p:sp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1371600"/>
            <a:ext cx="3067049" cy="5230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44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Feeding Relationships</a:t>
            </a:r>
          </a:p>
        </p:txBody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228600" y="1295400"/>
            <a:ext cx="86868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48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Consumer</a:t>
            </a:r>
            <a:r>
              <a:rPr b="1" i="0" lang="en-US" sz="44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</a:t>
            </a:r>
            <a:r>
              <a:rPr b="1" i="0" lang="en-US" sz="4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</a:t>
            </a:r>
            <a:r>
              <a:rPr b="1" i="0" lang="en-US" sz="44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heterotrophs</a:t>
            </a:r>
            <a:r>
              <a:rPr b="1" i="0" lang="en-US" sz="4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they ingest food. 4 types:</a:t>
            </a:r>
          </a:p>
          <a:p>
            <a:pPr indent="-228600" lvl="3" marL="1600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Noto Sans Symbols"/>
              <a:buChar char="➢"/>
            </a:pPr>
            <a:r>
              <a:rPr b="1" i="0" lang="en-US" sz="4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Herbivores</a:t>
            </a:r>
          </a:p>
          <a:p>
            <a:pPr indent="-228600" lvl="3" marL="1600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➢"/>
            </a:pPr>
            <a:r>
              <a:rPr b="1" i="0" lang="en-US" sz="40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Carnivores</a:t>
            </a:r>
          </a:p>
          <a:p>
            <a:pPr indent="-228600" lvl="3" marL="1600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Noto Sans Symbols"/>
              <a:buChar char="➢"/>
            </a:pPr>
            <a:r>
              <a:rPr b="1" i="0" lang="en-US" sz="4000" u="none" cap="none" strike="noStrike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Omnivores</a:t>
            </a:r>
          </a:p>
          <a:p>
            <a:pPr indent="-228600" lvl="3" marL="1600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Noto Sans Symbols"/>
              <a:buChar char="➢"/>
            </a:pPr>
            <a:r>
              <a:rPr b="1" i="0" lang="en-US" sz="4000" u="none" cap="none" strike="noStrike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Decomposers 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type="title"/>
          </p:nvPr>
        </p:nvSpPr>
        <p:spPr>
          <a:xfrm>
            <a:off x="685800" y="0"/>
            <a:ext cx="7772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Feeding Relationships</a:t>
            </a:r>
          </a:p>
        </p:txBody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76200" y="914400"/>
            <a:ext cx="7162799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CONSUMERS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Times New Roman"/>
              <a:buAutoNum type="arabicPeriod"/>
            </a:pPr>
            <a:r>
              <a:rPr b="1" i="0" lang="en-US" sz="4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Primary (1</a:t>
            </a:r>
            <a:r>
              <a:rPr b="1" baseline="30000" i="0" lang="en-US" sz="4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</a:t>
            </a:r>
            <a:r>
              <a:rPr b="1" i="0" lang="en-US" sz="4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) consumers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b="1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Eat plants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omic Sans MS"/>
              <a:buChar char="•"/>
            </a:pPr>
            <a:r>
              <a:rPr b="1" i="0" lang="en-US" sz="32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Herbivores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6161"/>
              </a:buClr>
              <a:buSzPct val="25000"/>
              <a:buFont typeface="Comic Sans MS"/>
              <a:buNone/>
            </a:pPr>
            <a:r>
              <a:rPr b="1" i="0" lang="en-US" sz="4000" u="none" cap="none" strike="noStrike">
                <a:solidFill>
                  <a:srgbClr val="FF616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2.Secondary(2</a:t>
            </a:r>
            <a:r>
              <a:rPr b="1" baseline="30000" i="0" lang="en-US" sz="4000" u="none" cap="none" strike="noStrike">
                <a:solidFill>
                  <a:srgbClr val="FF6161"/>
                </a:solidFill>
                <a:latin typeface="Comic Sans MS"/>
                <a:ea typeface="Comic Sans MS"/>
                <a:cs typeface="Comic Sans MS"/>
                <a:sym typeface="Comic Sans MS"/>
              </a:rPr>
              <a:t>nd</a:t>
            </a:r>
            <a:r>
              <a:rPr b="1" i="0" lang="en-US" sz="4000" u="none" cap="none" strike="noStrike">
                <a:solidFill>
                  <a:srgbClr val="FF6161"/>
                </a:solidFill>
                <a:latin typeface="Comic Sans MS"/>
                <a:ea typeface="Comic Sans MS"/>
                <a:cs typeface="Comic Sans MS"/>
                <a:sym typeface="Comic Sans MS"/>
              </a:rPr>
              <a:t>), tertiary(3</a:t>
            </a:r>
            <a:r>
              <a:rPr b="1" baseline="30000" i="0" lang="en-US" sz="4000" u="none" cap="none" strike="noStrike">
                <a:solidFill>
                  <a:srgbClr val="FF6161"/>
                </a:solidFill>
                <a:latin typeface="Comic Sans MS"/>
                <a:ea typeface="Comic Sans MS"/>
                <a:cs typeface="Comic Sans MS"/>
                <a:sym typeface="Comic Sans MS"/>
              </a:rPr>
              <a:t>rd</a:t>
            </a:r>
            <a:r>
              <a:rPr b="1" i="0" lang="en-US" sz="4000" u="none" cap="none" strike="noStrike">
                <a:solidFill>
                  <a:srgbClr val="FF6161"/>
                </a:solidFill>
                <a:latin typeface="Comic Sans MS"/>
                <a:ea typeface="Comic Sans MS"/>
                <a:cs typeface="Comic Sans MS"/>
                <a:sym typeface="Comic Sans MS"/>
              </a:rPr>
              <a:t>) … consumers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b="1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eat other consumers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6161"/>
              </a:buClr>
              <a:buSzPct val="100000"/>
              <a:buFont typeface="Comic Sans MS"/>
              <a:buChar char="•"/>
            </a:pPr>
            <a:r>
              <a:rPr b="1" i="0" lang="en-US" sz="3200" u="none" cap="none" strike="noStrike">
                <a:solidFill>
                  <a:srgbClr val="FF616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Carnivores</a:t>
            </a:r>
            <a:r>
              <a:rPr b="1" i="0" lang="en-US" sz="32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&amp;</a:t>
            </a:r>
            <a:r>
              <a:rPr b="1" i="0" lang="en-US" sz="32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200" u="none" cap="none" strike="noStrike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Omnivores</a:t>
            </a:r>
          </a:p>
        </p:txBody>
      </p:sp>
      <p:pic>
        <p:nvPicPr>
          <p:cNvPr id="315" name="Shape 315"/>
          <p:cNvPicPr preferRelativeResize="0"/>
          <p:nvPr/>
        </p:nvPicPr>
        <p:blipFill rotWithShape="1">
          <a:blip r:embed="rId3">
            <a:alphaModFix/>
          </a:blip>
          <a:srcRect b="0" l="6172" r="12343" t="14894"/>
          <a:stretch/>
        </p:blipFill>
        <p:spPr>
          <a:xfrm>
            <a:off x="6705600" y="1109662"/>
            <a:ext cx="2438399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 rotWithShape="1">
          <a:blip r:embed="rId4">
            <a:alphaModFix/>
          </a:blip>
          <a:srcRect b="0" l="9732" r="13273" t="10643"/>
          <a:stretch/>
        </p:blipFill>
        <p:spPr>
          <a:xfrm>
            <a:off x="6892925" y="3733800"/>
            <a:ext cx="2209799" cy="32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/>
          <p:nvPr/>
        </p:nvSpPr>
        <p:spPr>
          <a:xfrm>
            <a:off x="2212975" y="6053137"/>
            <a:ext cx="6583361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66"/>
              </a:buClr>
              <a:buSzPct val="25000"/>
              <a:buFont typeface="Times New Roman"/>
              <a:buNone/>
            </a:pPr>
            <a:r>
              <a:rPr b="1" i="0" lang="en-US" sz="5400" u="none" cap="none" strike="noStrike">
                <a:solidFill>
                  <a:srgbClr val="FF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 3 &amp; 4 left off here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685800" y="228600"/>
            <a:ext cx="7772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Feeding Relationships</a:t>
            </a:r>
          </a:p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304800" y="990600"/>
            <a:ext cx="792479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Consumer-</a:t>
            </a:r>
            <a:r>
              <a:rPr b="1" i="0" lang="en-US" sz="36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Carnivores</a:t>
            </a:r>
            <a:r>
              <a:rPr b="1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-eat meat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•"/>
            </a:pPr>
            <a:r>
              <a:rPr b="1" i="0" lang="en-US" sz="36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Predators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–"/>
            </a:pPr>
            <a:r>
              <a:rPr b="1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Hunt prey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animals for food.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b="1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Prey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–"/>
            </a:pPr>
            <a:r>
              <a:rPr b="1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Are hunted</a:t>
            </a:r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3">
            <a:alphaModFix/>
          </a:blip>
          <a:srcRect b="4672" l="0" r="0" t="19454"/>
          <a:stretch/>
        </p:blipFill>
        <p:spPr>
          <a:xfrm>
            <a:off x="5334000" y="1600200"/>
            <a:ext cx="3695699" cy="297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9400" y="4764087"/>
            <a:ext cx="2346324" cy="205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Feeding Relationships</a:t>
            </a:r>
          </a:p>
        </p:txBody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228600" y="1295400"/>
            <a:ext cx="853439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Consumer- </a:t>
            </a:r>
            <a:r>
              <a:rPr b="1" i="0" lang="en-US" sz="36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Carnivores- eat meat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b="1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Scavengers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–"/>
            </a:pPr>
            <a:r>
              <a:rPr b="1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Feed on already killed, dead animals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33" name="Shape 333"/>
          <p:cNvPicPr preferRelativeResize="0"/>
          <p:nvPr/>
        </p:nvPicPr>
        <p:blipFill rotWithShape="1">
          <a:blip r:embed="rId3">
            <a:alphaModFix/>
          </a:blip>
          <a:srcRect b="21309" l="0" r="0" t="13113"/>
          <a:stretch/>
        </p:blipFill>
        <p:spPr>
          <a:xfrm>
            <a:off x="3276600" y="3695700"/>
            <a:ext cx="5741986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76200" y="103186"/>
            <a:ext cx="90677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b="1" i="0" lang="en-US" sz="26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ENVIRONMENT IS MADE UP OF 2 FACTORS: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0" y="1066800"/>
            <a:ext cx="5438774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mic Sans MS"/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Biotic factors</a:t>
            </a:r>
            <a:r>
              <a:rPr b="1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all living organisms inhabiting the Earth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omic Sans MS"/>
              <a:buChar char="•"/>
            </a:pPr>
            <a:r>
              <a:rPr b="1" i="0" lang="en-US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Abiotic factors</a:t>
            </a:r>
            <a:r>
              <a:rPr b="1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nonliving parts of the environment (i.e. temperature, soil, light, moisture, air currents)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38987"/>
          <a:stretch/>
        </p:blipFill>
        <p:spPr>
          <a:xfrm>
            <a:off x="5638800" y="1066800"/>
            <a:ext cx="3343274" cy="29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 b="9615" l="5264" r="6823" t="30311"/>
          <a:stretch/>
        </p:blipFill>
        <p:spPr>
          <a:xfrm>
            <a:off x="5243512" y="4005262"/>
            <a:ext cx="3900486" cy="2805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x="685800" y="152400"/>
            <a:ext cx="51053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Feeding Relationships</a:t>
            </a:r>
          </a:p>
        </p:txBody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304800" y="1219200"/>
            <a:ext cx="8839199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Consumer-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Comic Sans MS"/>
              <a:buNone/>
            </a:pPr>
            <a:r>
              <a:rPr b="0" i="0" lang="en-US" sz="3600" u="none" cap="none" strike="noStrike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Omnivores</a:t>
            </a:r>
            <a:r>
              <a:rPr b="0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-eat both plants and animals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EX: raccoon eats grass &amp; mice</a:t>
            </a:r>
          </a:p>
        </p:txBody>
      </p:sp>
      <p:pic>
        <p:nvPicPr>
          <p:cNvPr id="340" name="Shape 3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50" y="3790950"/>
            <a:ext cx="3130549" cy="26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 rotWithShape="1">
          <a:blip r:embed="rId4">
            <a:alphaModFix/>
          </a:blip>
          <a:srcRect b="19831" l="38870" r="0" t="35071"/>
          <a:stretch/>
        </p:blipFill>
        <p:spPr>
          <a:xfrm>
            <a:off x="3657600" y="3790950"/>
            <a:ext cx="5333999" cy="295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1371600" y="0"/>
            <a:ext cx="7772400" cy="53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Feeding Relationships</a:t>
            </a:r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109536" y="282575"/>
            <a:ext cx="8805861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Consumer-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4.Decomposers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Breakdown </a:t>
            </a:r>
            <a:r>
              <a:rPr b="1" i="0" lang="en-US" sz="2800" u="none" cap="none" strike="noStrike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dead and decaying </a:t>
            </a:r>
            <a:r>
              <a:rPr b="0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plants and animals into simpler molecules that can be absorbed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Comic Sans MS"/>
              <a:buChar char="•"/>
            </a:pPr>
            <a:r>
              <a:rPr b="1" i="0" lang="en-US" sz="2800" u="none" cap="none" strike="noStrike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RECYCLE</a:t>
            </a:r>
            <a:r>
              <a:rPr b="0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nutrients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EX:  </a:t>
            </a:r>
            <a:r>
              <a:rPr b="1" i="0" lang="en-US" sz="2800" u="none" cap="none" strike="noStrike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bacteria 		&amp;	 fungi</a:t>
            </a:r>
          </a:p>
        </p:txBody>
      </p:sp>
      <p:pic>
        <p:nvPicPr>
          <p:cNvPr id="349" name="Shape 3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8012" y="4227512"/>
            <a:ext cx="2770187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800" y="4081462"/>
            <a:ext cx="3746499" cy="280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Now answer the questions below this picture</a:t>
            </a:r>
          </a:p>
        </p:txBody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7" name="Shape 357"/>
          <p:cNvPicPr preferRelativeResize="0"/>
          <p:nvPr/>
        </p:nvPicPr>
        <p:blipFill rotWithShape="1">
          <a:blip r:embed="rId3">
            <a:alphaModFix/>
          </a:blip>
          <a:srcRect b="18536" l="0" r="0" t="13630"/>
          <a:stretch/>
        </p:blipFill>
        <p:spPr>
          <a:xfrm>
            <a:off x="152400" y="1981200"/>
            <a:ext cx="8763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/>
          <p:nvPr/>
        </p:nvSpPr>
        <p:spPr>
          <a:xfrm>
            <a:off x="238125" y="1962150"/>
            <a:ext cx="5308599" cy="920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66"/>
              </a:buClr>
              <a:buSzPct val="25000"/>
              <a:buFont typeface="Times New Roman"/>
              <a:buNone/>
            </a:pPr>
            <a:r>
              <a:rPr b="1" i="0" lang="en-US" sz="5400" u="none" cap="none" strike="noStrike">
                <a:solidFill>
                  <a:srgbClr val="FF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 1 left off here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type="title"/>
          </p:nvPr>
        </p:nvSpPr>
        <p:spPr>
          <a:xfrm>
            <a:off x="134936" y="90486"/>
            <a:ext cx="2057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answers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-7937" y="804862"/>
            <a:ext cx="8991600" cy="588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AutoNum type="arabicPeriod"/>
            </a:pPr>
            <a:r>
              <a:rPr b="0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Which of these organisms are producers?________Consumers?_____________</a:t>
            </a: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AutoNum type="arabicPeriod"/>
            </a:pPr>
            <a:r>
              <a:rPr b="0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Which are herbivores?_______________ Secondary consumers _____________________</a:t>
            </a: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AutoNum type="arabicPeriod"/>
            </a:pPr>
            <a:r>
              <a:rPr b="0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Which is both a primary and a secondary consumer? ______________________________</a:t>
            </a: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AutoNum type="arabicPeriod"/>
            </a:pPr>
            <a:r>
              <a:rPr b="0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Which is both a second, third and fourth consumer? ______________________________</a:t>
            </a: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AutoNum type="arabicPeriod"/>
            </a:pPr>
            <a:r>
              <a:rPr b="0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Which role is missing? (hint: bacteria &amp; fungi) _____________ How do they get energy? _________________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514350" y="5938837"/>
            <a:ext cx="2990849" cy="585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Source Sans Pro"/>
              <a:buNone/>
            </a:pPr>
            <a:r>
              <a:rPr b="0" i="0" lang="en-US" sz="3200" u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Feed on dead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6251575" y="828675"/>
            <a:ext cx="2911474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Source Sans Pro"/>
              <a:buNone/>
            </a:pPr>
            <a:r>
              <a:rPr b="0" i="0" lang="en-US" sz="3200" u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Mice raccoon weasel hawk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4648200" y="1744661"/>
            <a:ext cx="3352799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Source Sans Pro"/>
              <a:buNone/>
            </a:pPr>
            <a:r>
              <a:rPr b="0" i="0" lang="en-US" sz="3200" u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Mice &amp; raccoon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4471987" y="2214561"/>
            <a:ext cx="4691061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Source Sans Pro"/>
              <a:buNone/>
            </a:pPr>
            <a:r>
              <a:rPr b="0" i="0" lang="en-US" sz="3200" u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Racoon, weasel, hawk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2663825" y="3289300"/>
            <a:ext cx="2133599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Source Sans Pro"/>
              <a:buNone/>
            </a:pPr>
            <a:r>
              <a:rPr b="0" i="0" lang="en-US" sz="3200" u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raccoon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x="2667000" y="4338637"/>
            <a:ext cx="1447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Source Sans Pro"/>
              <a:buNone/>
            </a:pPr>
            <a:r>
              <a:rPr b="0" i="0" lang="en-US" sz="3200" u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hawk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0" y="5334000"/>
            <a:ext cx="28194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Source Sans Pro"/>
              <a:buNone/>
            </a:pPr>
            <a:r>
              <a:rPr b="0" i="0" lang="en-US" sz="3200" u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decomposer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2667000" y="1295400"/>
            <a:ext cx="1447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Source Sans Pro"/>
              <a:buNone/>
            </a:pPr>
            <a:r>
              <a:rPr b="0" i="0" lang="en-US" sz="3200" u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grass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>
            <p:ph type="title"/>
          </p:nvPr>
        </p:nvSpPr>
        <p:spPr>
          <a:xfrm>
            <a:off x="712787" y="-952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Energy Transfers</a:t>
            </a:r>
          </a:p>
        </p:txBody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217487" y="1371600"/>
            <a:ext cx="8763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FF99"/>
              </a:buClr>
              <a:buSzPct val="25000"/>
              <a:buFont typeface="Arial"/>
              <a:buNone/>
            </a:pPr>
            <a:r>
              <a:rPr b="1" i="0" lang="en-US" sz="4000" u="none" cap="none" strike="noStrike">
                <a:solidFill>
                  <a:srgbClr val="99FF99"/>
                </a:solidFill>
                <a:latin typeface="Arial"/>
                <a:ea typeface="Arial"/>
                <a:cs typeface="Arial"/>
                <a:sym typeface="Arial"/>
              </a:rPr>
              <a:t>Ecologists trace the flow of energy throughout communities to discover nutritional relationships</a:t>
            </a: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ultimate source of energy comes from the sun.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type="title"/>
          </p:nvPr>
        </p:nvSpPr>
        <p:spPr>
          <a:xfrm>
            <a:off x="838200" y="-23811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Food Chains &amp; Food Webs</a:t>
            </a:r>
          </a:p>
        </p:txBody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304800" y="962025"/>
            <a:ext cx="8534399" cy="2033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4000" u="sng" cap="none" strike="noStrike">
                <a:solidFill>
                  <a:srgbClr val="FF6161"/>
                </a:solidFill>
                <a:latin typeface="Arial"/>
                <a:ea typeface="Arial"/>
                <a:cs typeface="Arial"/>
                <a:sym typeface="Arial"/>
              </a:rPr>
              <a:t>food chain</a:t>
            </a:r>
            <a:r>
              <a:rPr b="0" i="0" lang="en-US" sz="4000" u="none" cap="none" strike="noStrike">
                <a:solidFill>
                  <a:srgbClr val="FF616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show how both matter &amp; energy move throughout an ecosystem.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00B050"/>
              </a:buClr>
              <a:buSzPct val="120000"/>
              <a:buFont typeface="Arial"/>
              <a:buChar char="•"/>
            </a:pPr>
            <a:r>
              <a:rPr b="1" i="0" lang="en-US" sz="4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Autotrophs</a:t>
            </a: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are at the beginning and </a:t>
            </a:r>
            <a:r>
              <a:rPr b="1" i="0" lang="en-US" sz="40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decomposers</a:t>
            </a:r>
            <a:r>
              <a:rPr b="1" i="0" lang="en-US" sz="48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b="1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are at the end. </a:t>
            </a:r>
            <a:r>
              <a:rPr b="1" i="1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1" lang="en-US" sz="4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b="1" i="1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 always written but are always there)</a:t>
            </a:r>
          </a:p>
        </p:txBody>
      </p:sp>
      <p:pic>
        <p:nvPicPr>
          <p:cNvPr id="385" name="Shape 385"/>
          <p:cNvPicPr preferRelativeResize="0"/>
          <p:nvPr/>
        </p:nvPicPr>
        <p:blipFill rotWithShape="1">
          <a:blip r:embed="rId3">
            <a:alphaModFix/>
          </a:blip>
          <a:srcRect b="60605" l="0" r="0" t="11511"/>
          <a:stretch/>
        </p:blipFill>
        <p:spPr>
          <a:xfrm>
            <a:off x="457200" y="5181600"/>
            <a:ext cx="6476999" cy="1090612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Shape 386"/>
          <p:cNvSpPr/>
          <p:nvPr/>
        </p:nvSpPr>
        <p:spPr>
          <a:xfrm>
            <a:off x="7086600" y="5486400"/>
            <a:ext cx="685799" cy="457200"/>
          </a:xfrm>
          <a:prstGeom prst="rightArrow">
            <a:avLst>
              <a:gd fmla="val 144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CBC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7" name="Shape 3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4800" y="5027612"/>
            <a:ext cx="1152525" cy="124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>
            <p:ph type="title"/>
          </p:nvPr>
        </p:nvSpPr>
        <p:spPr>
          <a:xfrm>
            <a:off x="838200" y="-23811"/>
            <a:ext cx="7772400" cy="7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Food Chains &amp; Food Webs</a:t>
            </a:r>
          </a:p>
        </p:txBody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304800" y="692150"/>
            <a:ext cx="8956674" cy="408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 food chains are drawn using </a:t>
            </a: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arrows (→)</a:t>
            </a: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show</a:t>
            </a: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direction of </a:t>
            </a: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energy flow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As each organism is eaten, </a:t>
            </a: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ENERGY decreases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b="1" i="0" lang="en-US" sz="3600" u="none" cap="none" strike="noStrike">
                <a:solidFill>
                  <a:srgbClr val="FF6666"/>
                </a:solidFill>
                <a:latin typeface="Arial"/>
                <a:ea typeface="Arial"/>
                <a:cs typeface="Arial"/>
                <a:sym typeface="Arial"/>
              </a:rPr>
              <a:t>food chain </a:t>
            </a: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below where is the majority of energy found?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algae </a:t>
            </a:r>
            <a:r>
              <a:rPr b="1" i="0" lang="en-US" sz="3600" u="none" cap="none" strike="noStrike">
                <a:solidFill>
                  <a:srgbClr val="FFCCFF"/>
                </a:solidFill>
                <a:latin typeface="Arial"/>
                <a:ea typeface="Arial"/>
                <a:cs typeface="Arial"/>
                <a:sym typeface="Arial"/>
              </a:rPr>
              <a:t>→ fish → bear → </a:t>
            </a:r>
            <a:r>
              <a:rPr b="1" i="0" lang="en-US" sz="36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bacteria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304800" y="5895975"/>
            <a:ext cx="6218236" cy="830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48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1000 </a:t>
            </a:r>
            <a:r>
              <a:rPr b="1" i="0" lang="en-US" sz="4800" u="none">
                <a:solidFill>
                  <a:srgbClr val="FFCCFF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b="1" i="0" lang="en-US" sz="48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r>
              <a:rPr b="1" i="0" lang="en-US" sz="4800" u="none">
                <a:solidFill>
                  <a:srgbClr val="FFCCFF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b="1" i="0" lang="en-US" sz="48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1" i="0" lang="en-US" sz="4800" u="none">
                <a:solidFill>
                  <a:srgbClr val="FFCCFF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b="1" i="0" lang="en-US" sz="48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i="0" lang="en-US" sz="4800" u="none">
                <a:solidFill>
                  <a:srgbClr val="FFCCFF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i="0" lang="en-US" sz="48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95" name="Shape 395"/>
          <p:cNvSpPr txBox="1"/>
          <p:nvPr/>
        </p:nvSpPr>
        <p:spPr>
          <a:xfrm>
            <a:off x="1544637" y="4013200"/>
            <a:ext cx="6359524" cy="13239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rial"/>
              <a:buNone/>
            </a:pPr>
            <a:r>
              <a:rPr b="0" i="0" lang="en-US" sz="40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Algae </a:t>
            </a:r>
            <a:r>
              <a:rPr b="0" i="0" lang="en-US" sz="4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because they get it from it’s source; the sun 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>
            <p:ph type="title"/>
          </p:nvPr>
        </p:nvSpPr>
        <p:spPr>
          <a:xfrm>
            <a:off x="685800" y="-111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Food Chains &amp; Food Webs</a:t>
            </a:r>
          </a:p>
        </p:txBody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x="544512" y="1104900"/>
            <a:ext cx="8610599" cy="27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</a:pPr>
            <a: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reality we eat more than one type of food. Food webs are more complex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3200" u="sng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food web</a:t>
            </a:r>
            <a:r>
              <a:rPr b="0" i="0" lang="en-US" sz="32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shows many interconnected food chains &amp; all the possible feeding relationships in a community</a:t>
            </a:r>
          </a:p>
        </p:txBody>
      </p:sp>
      <p:pic>
        <p:nvPicPr>
          <p:cNvPr id="402" name="Shape 402"/>
          <p:cNvPicPr preferRelativeResize="0"/>
          <p:nvPr/>
        </p:nvPicPr>
        <p:blipFill rotWithShape="1">
          <a:blip r:embed="rId3">
            <a:alphaModFix/>
          </a:blip>
          <a:srcRect b="18536" l="0" r="0" t="13630"/>
          <a:stretch/>
        </p:blipFill>
        <p:spPr>
          <a:xfrm>
            <a:off x="1447800" y="3876675"/>
            <a:ext cx="6324600" cy="29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NB p</a:t>
            </a:r>
          </a:p>
        </p:txBody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type="title"/>
          </p:nvPr>
        </p:nvSpPr>
        <p:spPr>
          <a:xfrm>
            <a:off x="685800" y="2286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Symbiotic Relationships</a:t>
            </a:r>
          </a:p>
        </p:txBody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x="228600" y="1066800"/>
            <a:ext cx="8610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Symbiosis- </a:t>
            </a:r>
            <a:r>
              <a:rPr b="1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two species</a:t>
            </a:r>
            <a:r>
              <a:rPr b="1" i="0" lang="en-US" sz="32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living together</a:t>
            </a:r>
          </a:p>
        </p:txBody>
      </p:sp>
      <p:pic>
        <p:nvPicPr>
          <p:cNvPr id="415" name="Shape 4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2057400"/>
            <a:ext cx="3711575" cy="4248149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Shape 416"/>
          <p:cNvSpPr txBox="1"/>
          <p:nvPr/>
        </p:nvSpPr>
        <p:spPr>
          <a:xfrm>
            <a:off x="228600" y="1828800"/>
            <a:ext cx="4419599" cy="3662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 Types of symbiosis: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Commensalism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Parasitism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Mutualism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77812" y="-227012"/>
            <a:ext cx="9699625" cy="731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>
            <p:ph type="title"/>
          </p:nvPr>
        </p:nvSpPr>
        <p:spPr>
          <a:xfrm>
            <a:off x="685800" y="0"/>
            <a:ext cx="77724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Symbiotic Relationships</a:t>
            </a:r>
          </a:p>
        </p:txBody>
      </p:sp>
      <p:sp>
        <p:nvSpPr>
          <p:cNvPr id="423" name="Shape 423"/>
          <p:cNvSpPr txBox="1"/>
          <p:nvPr>
            <p:ph idx="1" type="body"/>
          </p:nvPr>
        </p:nvSpPr>
        <p:spPr>
          <a:xfrm>
            <a:off x="228600" y="990600"/>
            <a:ext cx="49530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Commensalism-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b="1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species benefits and the other is neither harmed nor helped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Ex. orchids on a tree</a:t>
            </a:r>
          </a:p>
        </p:txBody>
      </p:sp>
      <p:sp>
        <p:nvSpPr>
          <p:cNvPr id="424" name="Shape 424"/>
          <p:cNvSpPr txBox="1"/>
          <p:nvPr/>
        </p:nvSpPr>
        <p:spPr>
          <a:xfrm>
            <a:off x="304800" y="4343400"/>
            <a:ext cx="5943599" cy="1692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omic Sans MS"/>
              <a:buNone/>
            </a:pPr>
            <a:r>
              <a:rPr b="1" i="0" lang="en-US" sz="2400" u="none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Epiphytes: </a:t>
            </a:r>
            <a:r>
              <a:rPr b="1" i="0" lang="en-US" sz="20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plant, such as a tropical orchid or a bromeliad, that grows on another plant upon which it depends for mechanical support but not for nutrients. Also called </a:t>
            </a:r>
            <a:r>
              <a:rPr b="1" i="1" lang="en-US" sz="20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xerophyte</a:t>
            </a:r>
            <a:r>
              <a:rPr b="1" i="0" lang="en-US" sz="20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b="1" i="1" lang="en-US" sz="20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air plant</a:t>
            </a:r>
            <a:r>
              <a:rPr b="1" i="0" lang="en-US" sz="20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r>
              <a:rPr b="0" i="0" lang="en-US" sz="20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pic>
        <p:nvPicPr>
          <p:cNvPr id="425" name="Shape 4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762000"/>
            <a:ext cx="3860799" cy="289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Shape 4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53200" y="3124200"/>
            <a:ext cx="2378074" cy="3436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Symbiotic Relationships</a:t>
            </a:r>
          </a:p>
        </p:txBody>
      </p:sp>
      <p:sp>
        <p:nvSpPr>
          <p:cNvPr id="433" name="Shape 433"/>
          <p:cNvSpPr txBox="1"/>
          <p:nvPr>
            <p:ph idx="1" type="body"/>
          </p:nvPr>
        </p:nvSpPr>
        <p:spPr>
          <a:xfrm>
            <a:off x="228600" y="1295400"/>
            <a:ext cx="49530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Commensalism-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b="1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species benefits and the other is neither harmed nor helped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Ex. polar bears and cyanobacteria</a:t>
            </a:r>
          </a:p>
        </p:txBody>
      </p:sp>
      <p:pic>
        <p:nvPicPr>
          <p:cNvPr id="434" name="Shape 4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1219200"/>
            <a:ext cx="411480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/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Symbiotic Relationships</a:t>
            </a:r>
          </a:p>
        </p:txBody>
      </p:sp>
      <p:sp>
        <p:nvSpPr>
          <p:cNvPr id="441" name="Shape 441"/>
          <p:cNvSpPr txBox="1"/>
          <p:nvPr>
            <p:ph idx="1" type="body"/>
          </p:nvPr>
        </p:nvSpPr>
        <p:spPr>
          <a:xfrm>
            <a:off x="228600" y="1295400"/>
            <a:ext cx="8305799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Parasitism- 	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species benefits (parasite) and the other is harmed (host)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b="1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Parasite-Host relationship</a:t>
            </a:r>
          </a:p>
        </p:txBody>
      </p:sp>
      <p:pic>
        <p:nvPicPr>
          <p:cNvPr id="442" name="Shape 4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4114800"/>
            <a:ext cx="6324600" cy="274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Symbiotic Relationships</a:t>
            </a:r>
          </a:p>
        </p:txBody>
      </p:sp>
      <p:sp>
        <p:nvSpPr>
          <p:cNvPr id="449" name="Shape 449"/>
          <p:cNvSpPr txBox="1"/>
          <p:nvPr>
            <p:ph idx="1" type="body"/>
          </p:nvPr>
        </p:nvSpPr>
        <p:spPr>
          <a:xfrm>
            <a:off x="228600" y="1295400"/>
            <a:ext cx="8305799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Parasitism- 	</a:t>
            </a:r>
            <a:r>
              <a:rPr b="1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parasite-host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Ex. lampreys,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leeches, fleas,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ticks, tapeworm</a:t>
            </a:r>
          </a:p>
        </p:txBody>
      </p:sp>
      <p:pic>
        <p:nvPicPr>
          <p:cNvPr id="450" name="Shape 4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8600" y="1981200"/>
            <a:ext cx="4876799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/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Symbiotic Relationships</a:t>
            </a:r>
          </a:p>
        </p:txBody>
      </p:sp>
      <p:sp>
        <p:nvSpPr>
          <p:cNvPr id="457" name="Shape 457"/>
          <p:cNvSpPr txBox="1"/>
          <p:nvPr>
            <p:ph idx="1" type="body"/>
          </p:nvPr>
        </p:nvSpPr>
        <p:spPr>
          <a:xfrm>
            <a:off x="228600" y="1295400"/>
            <a:ext cx="4419599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Mutualism-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b="1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beneficial to both species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Ex. cleaning birds and cleaner shrimp</a:t>
            </a:r>
          </a:p>
        </p:txBody>
      </p:sp>
      <p:pic>
        <p:nvPicPr>
          <p:cNvPr id="458" name="Shape 4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1371600"/>
            <a:ext cx="3657600" cy="510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/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Symbiotic Relationships</a:t>
            </a:r>
          </a:p>
        </p:txBody>
      </p:sp>
      <p:sp>
        <p:nvSpPr>
          <p:cNvPr id="464" name="Shape 464"/>
          <p:cNvSpPr txBox="1"/>
          <p:nvPr>
            <p:ph idx="1" type="body"/>
          </p:nvPr>
        </p:nvSpPr>
        <p:spPr>
          <a:xfrm>
            <a:off x="228600" y="1295400"/>
            <a:ext cx="8534399" cy="2133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Mutualism-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b="1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beneficial to both species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Ex. lichen</a:t>
            </a:r>
          </a:p>
        </p:txBody>
      </p:sp>
      <p:pic>
        <p:nvPicPr>
          <p:cNvPr id="465" name="Shape 4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3657600"/>
            <a:ext cx="6103936" cy="254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Shape 4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4029074" cy="3325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Shape 4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5800" y="3733800"/>
            <a:ext cx="4419599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Shape 4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81600" y="381000"/>
            <a:ext cx="3154361" cy="300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Shape 4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9600" y="3836987"/>
            <a:ext cx="3429000" cy="3021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/>
          <p:nvPr>
            <p:ph idx="1" type="body"/>
          </p:nvPr>
        </p:nvSpPr>
        <p:spPr>
          <a:xfrm>
            <a:off x="304800" y="304800"/>
            <a:ext cx="8153399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	</a:t>
            </a:r>
          </a:p>
        </p:txBody>
      </p:sp>
      <p:graphicFrame>
        <p:nvGraphicFramePr>
          <p:cNvPr id="480" name="Shape 480"/>
          <p:cNvGraphicFramePr/>
          <p:nvPr/>
        </p:nvGraphicFramePr>
        <p:xfrm>
          <a:off x="228600" y="685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{B8258D8A-B841-45CF-84F0-DE647DD76159}</a:tableStyleId>
              </a:tblPr>
              <a:tblGrid>
                <a:gridCol w="2633650"/>
                <a:gridCol w="1906575"/>
                <a:gridCol w="2087550"/>
                <a:gridCol w="1906575"/>
              </a:tblGrid>
              <a:tr h="944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omic Sans MS"/>
                        <a:buNone/>
                      </a:pPr>
                      <a:r>
                        <a:rPr b="0" i="0" lang="en-US" sz="2800" u="non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Type of relationship</a:t>
                      </a:r>
                    </a:p>
                  </a:txBody>
                  <a:tcPr marT="45725" marB="45725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omic Sans MS"/>
                        <a:buNone/>
                      </a:pPr>
                      <a:r>
                        <a:rPr b="0" i="0" lang="en-US" sz="2800" u="non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Species harmed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omic Sans MS"/>
                        <a:buNone/>
                      </a:pPr>
                      <a:r>
                        <a:rPr b="0" i="0" lang="en-US" sz="2800" u="non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Species benefits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omic Sans MS"/>
                        <a:buNone/>
                      </a:pPr>
                      <a:r>
                        <a:rPr b="0" i="0" lang="en-US" sz="2800" u="non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Species neutral</a:t>
                      </a:r>
                    </a:p>
                  </a:txBody>
                  <a:tcPr marT="45725" marB="45725" marR="0" marL="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12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omic Sans MS"/>
                        <a:buNone/>
                      </a:pPr>
                      <a:r>
                        <a:rPr b="0" i="0" lang="en-US" sz="2800" u="non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Commensalism</a:t>
                      </a:r>
                    </a:p>
                  </a:txBody>
                  <a:tcPr marT="45725" marB="45725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12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omic Sans MS"/>
                        <a:buNone/>
                      </a:pPr>
                      <a:r>
                        <a:rPr b="0" i="0" lang="en-US" sz="2800" u="non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Parasitism</a:t>
                      </a:r>
                    </a:p>
                  </a:txBody>
                  <a:tcPr marT="45725" marB="45725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12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omic Sans MS"/>
                        <a:buNone/>
                      </a:pPr>
                      <a:r>
                        <a:rPr b="0" i="0" lang="en-US" sz="2800" u="none">
                          <a:solidFill>
                            <a:schemeClr val="lt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Mutualism</a:t>
                      </a:r>
                    </a:p>
                  </a:txBody>
                  <a:tcPr marT="45725" marB="45725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0" marL="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481" name="Shape 481"/>
          <p:cNvSpPr/>
          <p:nvPr/>
        </p:nvSpPr>
        <p:spPr>
          <a:xfrm>
            <a:off x="5562600" y="2667000"/>
            <a:ext cx="381000" cy="381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3581400" y="2667000"/>
            <a:ext cx="381000" cy="381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3" name="Shape 483"/>
          <p:cNvSpPr/>
          <p:nvPr/>
        </p:nvSpPr>
        <p:spPr>
          <a:xfrm>
            <a:off x="5867400" y="3429000"/>
            <a:ext cx="381000" cy="381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5181600" y="3429000"/>
            <a:ext cx="381000" cy="381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5562600" y="1828800"/>
            <a:ext cx="381000" cy="381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7467600" y="1828800"/>
            <a:ext cx="381000" cy="381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1066800" y="5029200"/>
            <a:ext cx="381000" cy="381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8" name="Shape 488"/>
          <p:cNvSpPr txBox="1"/>
          <p:nvPr/>
        </p:nvSpPr>
        <p:spPr>
          <a:xfrm>
            <a:off x="1600200" y="4953000"/>
            <a:ext cx="32003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0" i="0" lang="en-US" sz="3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= 1 species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NB p</a:t>
            </a:r>
          </a:p>
        </p:txBody>
      </p:sp>
      <p:sp>
        <p:nvSpPr>
          <p:cNvPr id="494" name="Shape 49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/>
          <p:nvPr>
            <p:ph type="title"/>
          </p:nvPr>
        </p:nvSpPr>
        <p:spPr>
          <a:xfrm>
            <a:off x="609600" y="-76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Trophic Levels</a:t>
            </a:r>
          </a:p>
        </p:txBody>
      </p:sp>
      <p:sp>
        <p:nvSpPr>
          <p:cNvPr id="500" name="Shape 500"/>
          <p:cNvSpPr txBox="1"/>
          <p:nvPr>
            <p:ph idx="1" type="body"/>
          </p:nvPr>
        </p:nvSpPr>
        <p:spPr>
          <a:xfrm>
            <a:off x="228600" y="990600"/>
            <a:ext cx="8305799" cy="4190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1" i="0" sz="3200" u="none" cap="none" strike="noStrike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b="1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Each link in a food chain is known as a </a:t>
            </a:r>
            <a:r>
              <a:rPr b="1" i="0" lang="en-US" sz="3600" u="sng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trophic level</a:t>
            </a:r>
            <a:r>
              <a:rPr b="1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b="1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Trophic levels represent a </a:t>
            </a:r>
            <a:r>
              <a:rPr b="1" i="0" lang="en-US" sz="36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feeding step </a:t>
            </a:r>
            <a:r>
              <a:rPr b="1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the </a:t>
            </a:r>
            <a:r>
              <a:rPr b="1" i="0" lang="en-US" sz="36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transfer of energy </a:t>
            </a:r>
            <a:r>
              <a:rPr b="1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matter in an ecosystem.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7786"/>
            <a:ext cx="9169399" cy="6805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/>
          <p:nvPr>
            <p:ph type="title"/>
          </p:nvPr>
        </p:nvSpPr>
        <p:spPr>
          <a:xfrm>
            <a:off x="647700" y="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Trophic Levels</a:t>
            </a:r>
          </a:p>
        </p:txBody>
      </p:sp>
      <p:sp>
        <p:nvSpPr>
          <p:cNvPr id="507" name="Shape 507"/>
          <p:cNvSpPr txBox="1"/>
          <p:nvPr>
            <p:ph idx="1" type="body"/>
          </p:nvPr>
        </p:nvSpPr>
        <p:spPr>
          <a:xfrm>
            <a:off x="190500" y="762000"/>
            <a:ext cx="5143499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sng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Biomass-</a:t>
            </a:r>
            <a:r>
              <a:rPr b="1" i="0" lang="en-US" sz="36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amount of organic matter made up of organisms in a trophic level.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mic Sans MS"/>
              <a:buChar char="•"/>
            </a:pPr>
            <a:r>
              <a:rPr b="1" i="0" lang="en-US" sz="36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you move up </a:t>
            </a:r>
            <a:r>
              <a:rPr b="1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food chain, both available energy and biomass </a:t>
            </a:r>
            <a:r>
              <a:rPr b="1" i="0" lang="en-US" sz="36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decrease</a:t>
            </a:r>
            <a:r>
              <a:rPr b="1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08" name="Shape 508"/>
          <p:cNvPicPr preferRelativeResize="0"/>
          <p:nvPr/>
        </p:nvPicPr>
        <p:blipFill rotWithShape="1">
          <a:blip r:embed="rId3">
            <a:alphaModFix/>
          </a:blip>
          <a:srcRect b="0" l="53730" r="2771" t="0"/>
          <a:stretch/>
        </p:blipFill>
        <p:spPr>
          <a:xfrm>
            <a:off x="5257800" y="1143000"/>
            <a:ext cx="38862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4" name="Shape 51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5" name="Shape 5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586"/>
            <a:ext cx="9144000" cy="6865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/>
          <p:nvPr>
            <p:ph type="title"/>
          </p:nvPr>
        </p:nvSpPr>
        <p:spPr>
          <a:xfrm>
            <a:off x="685800" y="152400"/>
            <a:ext cx="7772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Trophic Levels</a:t>
            </a:r>
          </a:p>
        </p:txBody>
      </p:sp>
      <p:sp>
        <p:nvSpPr>
          <p:cNvPr id="521" name="Shape 521"/>
          <p:cNvSpPr txBox="1"/>
          <p:nvPr/>
        </p:nvSpPr>
        <p:spPr>
          <a:xfrm>
            <a:off x="0" y="4572000"/>
            <a:ext cx="9144000" cy="1904999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2" name="Shape 522"/>
          <p:cNvSpPr txBox="1"/>
          <p:nvPr/>
        </p:nvSpPr>
        <p:spPr>
          <a:xfrm>
            <a:off x="1447800" y="3352800"/>
            <a:ext cx="6705599" cy="1219199"/>
          </a:xfrm>
          <a:prstGeom prst="rect">
            <a:avLst/>
          </a:prstGeom>
          <a:solidFill>
            <a:srgbClr val="0033CC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2438400" y="2057400"/>
            <a:ext cx="4343400" cy="1295400"/>
          </a:xfrm>
          <a:prstGeom prst="rect">
            <a:avLst/>
          </a:prstGeom>
          <a:solidFill>
            <a:srgbClr val="FF3399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4" name="Shape 524"/>
          <p:cNvSpPr txBox="1"/>
          <p:nvPr/>
        </p:nvSpPr>
        <p:spPr>
          <a:xfrm>
            <a:off x="3124200" y="914400"/>
            <a:ext cx="2590800" cy="1143000"/>
          </a:xfrm>
          <a:prstGeom prst="rect">
            <a:avLst/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5" name="Shape 525"/>
          <p:cNvSpPr txBox="1"/>
          <p:nvPr/>
        </p:nvSpPr>
        <p:spPr>
          <a:xfrm>
            <a:off x="1752600" y="5105400"/>
            <a:ext cx="571499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b="1" i="0" lang="en-US" sz="36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Producers- Autotrophs</a:t>
            </a:r>
          </a:p>
        </p:txBody>
      </p:sp>
      <p:sp>
        <p:nvSpPr>
          <p:cNvPr id="526" name="Shape 526"/>
          <p:cNvSpPr txBox="1"/>
          <p:nvPr/>
        </p:nvSpPr>
        <p:spPr>
          <a:xfrm>
            <a:off x="1219200" y="3581400"/>
            <a:ext cx="73913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3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Primary consumers- Herbivores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2362200" y="2286000"/>
            <a:ext cx="4648199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28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Secondary consumers-small carnivores</a:t>
            </a:r>
          </a:p>
        </p:txBody>
      </p:sp>
      <p:sp>
        <p:nvSpPr>
          <p:cNvPr id="528" name="Shape 528"/>
          <p:cNvSpPr txBox="1"/>
          <p:nvPr/>
        </p:nvSpPr>
        <p:spPr>
          <a:xfrm>
            <a:off x="3200400" y="914400"/>
            <a:ext cx="2514599" cy="1187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24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Tertiary consumers- top carnivores</a:t>
            </a:r>
          </a:p>
        </p:txBody>
      </p:sp>
      <p:cxnSp>
        <p:nvCxnSpPr>
          <p:cNvPr id="529" name="Shape 529"/>
          <p:cNvCxnSpPr/>
          <p:nvPr/>
        </p:nvCxnSpPr>
        <p:spPr>
          <a:xfrm rot="10800000">
            <a:off x="457200" y="762000"/>
            <a:ext cx="0" cy="5486399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530" name="Shape 530"/>
          <p:cNvSpPr txBox="1"/>
          <p:nvPr/>
        </p:nvSpPr>
        <p:spPr>
          <a:xfrm>
            <a:off x="609600" y="762000"/>
            <a:ext cx="609599" cy="5273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b="1" i="0" lang="en-US" sz="4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b="1" i="0" lang="en-US" sz="4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b="1" i="0" lang="en-US" sz="4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b="1" i="0" lang="en-US" sz="4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b="1" i="0" lang="en-US" sz="4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b="1" i="0" lang="en-US" sz="4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/>
          <p:nvPr>
            <p:ph type="title"/>
          </p:nvPr>
        </p:nvSpPr>
        <p:spPr>
          <a:xfrm>
            <a:off x="647700" y="23811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Energy transfer &amp; the 10% rule</a:t>
            </a:r>
          </a:p>
        </p:txBody>
      </p:sp>
      <p:sp>
        <p:nvSpPr>
          <p:cNvPr id="536" name="Shape 536"/>
          <p:cNvSpPr txBox="1"/>
          <p:nvPr>
            <p:ph idx="1" type="body"/>
          </p:nvPr>
        </p:nvSpPr>
        <p:spPr>
          <a:xfrm>
            <a:off x="381000" y="1295400"/>
            <a:ext cx="8305799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Only 10% of energy is passed to the next trophic level- </a:t>
            </a:r>
            <a:r>
              <a:rPr b="1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consumer or step in the food chain.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b="1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Energy </a:t>
            </a:r>
            <a:r>
              <a:rPr b="1" i="0" lang="en-US" sz="3200" u="none" cap="none" strike="noStrike">
                <a:solidFill>
                  <a:srgbClr val="FF1212"/>
                </a:solidFill>
                <a:latin typeface="Comic Sans MS"/>
                <a:ea typeface="Comic Sans MS"/>
                <a:cs typeface="Comic Sans MS"/>
                <a:sym typeface="Comic Sans MS"/>
              </a:rPr>
              <a:t>DECREASES</a:t>
            </a:r>
            <a:r>
              <a:rPr b="1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with each transfer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b="1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Most of the energy consumed is </a:t>
            </a:r>
            <a:r>
              <a:rPr b="1" i="0" lang="en-US" sz="3200" u="none" cap="none" strike="noStrike">
                <a:solidFill>
                  <a:srgbClr val="FF1212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USED </a:t>
            </a:r>
            <a:r>
              <a:rPr b="1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by the organism for its own life processes or </a:t>
            </a:r>
            <a:r>
              <a:rPr b="1" i="0" lang="en-US" sz="3200" u="none" cap="none" strike="noStrike">
                <a:solidFill>
                  <a:srgbClr val="FF1212"/>
                </a:solidFill>
                <a:latin typeface="Comic Sans MS"/>
                <a:ea typeface="Comic Sans MS"/>
                <a:cs typeface="Comic Sans MS"/>
                <a:sym typeface="Comic Sans MS"/>
              </a:rPr>
              <a:t>LOST as HEAT</a:t>
            </a: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2" name="Shape 54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3" name="Shape 5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1" y="17461"/>
            <a:ext cx="9121775" cy="684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Shape 5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Shape 553"/>
          <p:cNvPicPr preferRelativeResize="0"/>
          <p:nvPr/>
        </p:nvPicPr>
        <p:blipFill rotWithShape="1">
          <a:blip r:embed="rId3">
            <a:alphaModFix/>
          </a:blip>
          <a:srcRect b="10623" l="14285" r="13185" t="23443"/>
          <a:stretch/>
        </p:blipFill>
        <p:spPr>
          <a:xfrm>
            <a:off x="2286000" y="2133600"/>
            <a:ext cx="6705599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Shape 554"/>
          <p:cNvSpPr txBox="1"/>
          <p:nvPr/>
        </p:nvSpPr>
        <p:spPr>
          <a:xfrm>
            <a:off x="228600" y="228600"/>
            <a:ext cx="8763000" cy="2432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5000"/>
              <a:buFont typeface="Comic Sans MS"/>
              <a:buNone/>
            </a:pPr>
            <a:r>
              <a:rPr b="1" i="1" lang="en-US" sz="3200" u="none">
                <a:solidFill>
                  <a:srgbClr val="F2F2F2"/>
                </a:solidFill>
                <a:latin typeface="Comic Sans MS"/>
                <a:ea typeface="Comic Sans MS"/>
                <a:cs typeface="Comic Sans MS"/>
                <a:sym typeface="Comic Sans MS"/>
              </a:rPr>
              <a:t>Only 10% of energy is passed to the next trophic level. </a:t>
            </a:r>
            <a:r>
              <a:rPr b="1" i="0" lang="en-US" sz="320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EX: If the grass starts with 1000 energy units, how much will the lion receive?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240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Shape 5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6200" y="2514600"/>
            <a:ext cx="5133975" cy="4208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Shape 5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9900" y="1066800"/>
            <a:ext cx="5714999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Shape 561"/>
          <p:cNvSpPr txBox="1"/>
          <p:nvPr/>
        </p:nvSpPr>
        <p:spPr>
          <a:xfrm>
            <a:off x="38100" y="112711"/>
            <a:ext cx="8686800" cy="954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r>
              <a:rPr b="1" i="0" lang="en-US" sz="2800" u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Answer the questions about this food chain  and energy pyramid</a:t>
            </a:r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Shape 5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/>
          <p:nvPr>
            <p:ph type="title"/>
          </p:nvPr>
        </p:nvSpPr>
        <p:spPr>
          <a:xfrm>
            <a:off x="685800" y="152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Trophic Levels</a:t>
            </a:r>
          </a:p>
        </p:txBody>
      </p:sp>
      <p:sp>
        <p:nvSpPr>
          <p:cNvPr id="574" name="Shape 574"/>
          <p:cNvSpPr txBox="1"/>
          <p:nvPr>
            <p:ph idx="1" type="body"/>
          </p:nvPr>
        </p:nvSpPr>
        <p:spPr>
          <a:xfrm>
            <a:off x="685800" y="914400"/>
            <a:ext cx="7772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Food chain</a:t>
            </a:r>
            <a:r>
              <a:rPr b="1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simple model that shows how matter and energy move through an ecosystem</a:t>
            </a:r>
          </a:p>
        </p:txBody>
      </p:sp>
      <p:pic>
        <p:nvPicPr>
          <p:cNvPr id="575" name="Shape 5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3200400"/>
            <a:ext cx="4830762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3800" y="0"/>
            <a:ext cx="56070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/>
          <p:nvPr/>
        </p:nvSpPr>
        <p:spPr>
          <a:xfrm>
            <a:off x="-36511" y="3535362"/>
            <a:ext cx="3736974" cy="1201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66"/>
              </a:buClr>
              <a:buSzPct val="250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FF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living things are made of cells</a:t>
            </a:r>
          </a:p>
        </p:txBody>
      </p:sp>
      <p:sp>
        <p:nvSpPr>
          <p:cNvPr id="132" name="Shape 132"/>
          <p:cNvSpPr/>
          <p:nvPr/>
        </p:nvSpPr>
        <p:spPr>
          <a:xfrm>
            <a:off x="19050" y="5108575"/>
            <a:ext cx="3717925" cy="1566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250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cells are made up of the same 4 organic compounds</a:t>
            </a:r>
          </a:p>
        </p:txBody>
      </p:sp>
      <p:sp>
        <p:nvSpPr>
          <p:cNvPr id="133" name="Shape 133"/>
          <p:cNvSpPr/>
          <p:nvPr/>
        </p:nvSpPr>
        <p:spPr>
          <a:xfrm>
            <a:off x="-66675" y="0"/>
            <a:ext cx="3870324" cy="3170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Times New Roman"/>
              <a:buNone/>
            </a:pPr>
            <a:r>
              <a:rPr b="1" i="0" lang="en-US" sz="4000" u="none" cap="none" strike="noStrik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Ecology studies living things beginning with the individual organism</a:t>
            </a:r>
          </a:p>
        </p:txBody>
      </p: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/>
          <p:nvPr/>
        </p:nvSpPr>
        <p:spPr>
          <a:xfrm>
            <a:off x="304800" y="838200"/>
            <a:ext cx="8001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82" name="Shape 5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533400"/>
            <a:ext cx="7924799" cy="594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/>
          <p:nvPr>
            <p:ph type="title"/>
          </p:nvPr>
        </p:nvSpPr>
        <p:spPr>
          <a:xfrm>
            <a:off x="685800" y="152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Trophic Levels</a:t>
            </a:r>
          </a:p>
        </p:txBody>
      </p:sp>
      <p:sp>
        <p:nvSpPr>
          <p:cNvPr id="589" name="Shape 589"/>
          <p:cNvSpPr txBox="1"/>
          <p:nvPr>
            <p:ph idx="1" type="body"/>
          </p:nvPr>
        </p:nvSpPr>
        <p:spPr>
          <a:xfrm>
            <a:off x="685800" y="1524000"/>
            <a:ext cx="7772400" cy="3962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Food web</a:t>
            </a:r>
            <a:r>
              <a:rPr b="1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shows all possible feeding relationships in a community at each trophic level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b="1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Represents a network of interconnected food chains</a:t>
            </a:r>
          </a:p>
        </p:txBody>
      </p:sp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/>
          <p:nvPr>
            <p:ph idx="1" type="body"/>
          </p:nvPr>
        </p:nvSpPr>
        <p:spPr>
          <a:xfrm>
            <a:off x="304800" y="2286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Food chain				Food web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(just 1 path of energy)	    (all possible energy paths)</a:t>
            </a:r>
          </a:p>
        </p:txBody>
      </p:sp>
      <p:pic>
        <p:nvPicPr>
          <p:cNvPr id="596" name="Shape 5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295400"/>
            <a:ext cx="2743199" cy="5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Shape 5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2800" y="1295400"/>
            <a:ext cx="5410200" cy="534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Shape 6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Shape 6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Shape 6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Shape 6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7" name="Shape 62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/>
          <p:nvPr/>
        </p:nvSpPr>
        <p:spPr>
          <a:xfrm>
            <a:off x="1600200" y="228600"/>
            <a:ext cx="4953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Nutrient Cycles</a:t>
            </a:r>
          </a:p>
        </p:txBody>
      </p:sp>
      <p:sp>
        <p:nvSpPr>
          <p:cNvPr id="634" name="Shape 634"/>
          <p:cNvSpPr txBox="1"/>
          <p:nvPr/>
        </p:nvSpPr>
        <p:spPr>
          <a:xfrm>
            <a:off x="304800" y="1219200"/>
            <a:ext cx="8610599" cy="4486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Cycling maintains homeostasis (balance) in the environment.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mic Sans MS"/>
              <a:buChar char="•"/>
            </a:pPr>
            <a:r>
              <a:rPr b="1" i="0" lang="en-US" sz="360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 cycles to investigate:</a:t>
            </a:r>
          </a:p>
          <a:p>
            <a:pPr indent="0" lvl="4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Water cycle</a:t>
            </a:r>
          </a:p>
          <a:p>
            <a:pPr indent="0" lvl="4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Carbon cycle</a:t>
            </a:r>
          </a:p>
          <a:p>
            <a:pPr indent="0" lvl="4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Nitrogen cycle</a:t>
            </a:r>
          </a:p>
        </p:txBody>
      </p:sp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 txBox="1"/>
          <p:nvPr/>
        </p:nvSpPr>
        <p:spPr>
          <a:xfrm>
            <a:off x="228600" y="609600"/>
            <a:ext cx="8610599" cy="283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Water cycle-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1" i="0" sz="3600" u="none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b="1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Evaporation, transpiration, condensation, precipitation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3886200" y="6019800"/>
            <a:ext cx="2057400" cy="838199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3886200" y="6096000"/>
            <a:ext cx="25145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0" i="0" lang="en-US" sz="320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Organism</a:t>
            </a:r>
          </a:p>
        </p:txBody>
      </p:sp>
      <p:cxnSp>
        <p:nvCxnSpPr>
          <p:cNvPr id="141" name="Shape 141"/>
          <p:cNvCxnSpPr/>
          <p:nvPr/>
        </p:nvCxnSpPr>
        <p:spPr>
          <a:xfrm>
            <a:off x="4876800" y="5638799"/>
            <a:ext cx="0" cy="380999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142" name="Shape 142"/>
          <p:cNvSpPr/>
          <p:nvPr/>
        </p:nvSpPr>
        <p:spPr>
          <a:xfrm flipH="1" rot="10800000">
            <a:off x="3124200" y="4800600"/>
            <a:ext cx="3505200" cy="838199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3810000" y="4953000"/>
            <a:ext cx="2362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0" i="0" lang="en-US" sz="360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Population</a:t>
            </a:r>
          </a:p>
        </p:txBody>
      </p:sp>
      <p:cxnSp>
        <p:nvCxnSpPr>
          <p:cNvPr id="144" name="Shape 144"/>
          <p:cNvCxnSpPr/>
          <p:nvPr/>
        </p:nvCxnSpPr>
        <p:spPr>
          <a:xfrm flipH="1" rot="60000">
            <a:off x="4875211" y="4341811"/>
            <a:ext cx="1587" cy="3810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145" name="Shape 145"/>
          <p:cNvCxnSpPr/>
          <p:nvPr/>
        </p:nvCxnSpPr>
        <p:spPr>
          <a:xfrm flipH="1">
            <a:off x="4800600" y="2971800"/>
            <a:ext cx="1587" cy="3810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146" name="Shape 146"/>
          <p:cNvSpPr/>
          <p:nvPr/>
        </p:nvSpPr>
        <p:spPr>
          <a:xfrm flipH="1" rot="10800000">
            <a:off x="2438400" y="3352800"/>
            <a:ext cx="4572000" cy="990599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Shape 147"/>
          <p:cNvSpPr/>
          <p:nvPr/>
        </p:nvSpPr>
        <p:spPr>
          <a:xfrm flipH="1" rot="10800000">
            <a:off x="1828800" y="1905000"/>
            <a:ext cx="5867400" cy="990599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Shape 148"/>
          <p:cNvSpPr/>
          <p:nvPr/>
        </p:nvSpPr>
        <p:spPr>
          <a:xfrm flipH="1" rot="10800000">
            <a:off x="762000" y="0"/>
            <a:ext cx="8077199" cy="1371599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9" name="Shape 149"/>
          <p:cNvCxnSpPr/>
          <p:nvPr/>
        </p:nvCxnSpPr>
        <p:spPr>
          <a:xfrm rot="600000">
            <a:off x="4870450" y="1452562"/>
            <a:ext cx="74611" cy="4572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150" name="Shape 150"/>
          <p:cNvSpPr txBox="1"/>
          <p:nvPr/>
        </p:nvSpPr>
        <p:spPr>
          <a:xfrm>
            <a:off x="3429000" y="3581400"/>
            <a:ext cx="2971799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0" i="0" lang="en-US" sz="400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Community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3048000" y="228600"/>
            <a:ext cx="3657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0" i="0" lang="en-US" sz="540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Biosphere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3276600" y="2057400"/>
            <a:ext cx="3276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0" i="0" lang="en-US" sz="440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Ecosystem</a:t>
            </a:r>
          </a:p>
        </p:txBody>
      </p:sp>
      <p:sp>
        <p:nvSpPr>
          <p:cNvPr id="153" name="Shape 153"/>
          <p:cNvSpPr/>
          <p:nvPr/>
        </p:nvSpPr>
        <p:spPr>
          <a:xfrm>
            <a:off x="7620000" y="5486400"/>
            <a:ext cx="838199" cy="9144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/>
          <p:nvPr/>
        </p:nvSpPr>
        <p:spPr>
          <a:xfrm>
            <a:off x="228600" y="0"/>
            <a:ext cx="861059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Water cycle-</a:t>
            </a:r>
          </a:p>
        </p:txBody>
      </p:sp>
      <p:pic>
        <p:nvPicPr>
          <p:cNvPr id="647" name="Shape 6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/>
          <p:nvPr/>
        </p:nvSpPr>
        <p:spPr>
          <a:xfrm>
            <a:off x="304800" y="838200"/>
            <a:ext cx="8001000" cy="3387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Carbon cycle-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1" i="0" sz="3600" u="none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b="1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Photosynthesis and respiration cycle carbon and oxygen through the environment.</a:t>
            </a:r>
          </a:p>
        </p:txBody>
      </p:sp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 txBox="1"/>
          <p:nvPr/>
        </p:nvSpPr>
        <p:spPr>
          <a:xfrm>
            <a:off x="304800" y="0"/>
            <a:ext cx="4953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Carbon cycle-</a:t>
            </a:r>
          </a:p>
        </p:txBody>
      </p:sp>
      <p:pic>
        <p:nvPicPr>
          <p:cNvPr id="659" name="Shape 6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3912"/>
            <a:ext cx="9144000" cy="6034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/>
          <p:nvPr/>
        </p:nvSpPr>
        <p:spPr>
          <a:xfrm>
            <a:off x="228600" y="152400"/>
            <a:ext cx="8915400" cy="381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Nitrogen cycle-</a:t>
            </a:r>
            <a:r>
              <a:rPr b="1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3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Atmospheric nitrogen (N</a:t>
            </a:r>
            <a:r>
              <a:rPr b="1" baseline="-25000" i="0" lang="en-US" sz="3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en-US" sz="3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) makes up nearly 78%-80% of air.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3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Organisms can not use it in that form.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3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Lightning and bacteria convert nitrogen into usable forms.</a:t>
            </a:r>
          </a:p>
        </p:txBody>
      </p:sp>
      <p:pic>
        <p:nvPicPr>
          <p:cNvPr id="666" name="Shape 6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3657600"/>
            <a:ext cx="5132386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/>
          <p:nvPr/>
        </p:nvSpPr>
        <p:spPr>
          <a:xfrm>
            <a:off x="228600" y="152400"/>
            <a:ext cx="8915400" cy="6134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Nitrogen cycle-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Only in certain bacteria and industrial technologies can fix nitrogen.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Nitrogen fixation</a:t>
            </a:r>
            <a:r>
              <a:rPr b="1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-convert atmospheric nitrogen (N</a:t>
            </a:r>
            <a:r>
              <a:rPr b="1" baseline="-25000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) into ammonium (NH</a:t>
            </a:r>
            <a:r>
              <a:rPr b="1" baseline="-25000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b="1" baseline="30000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+</a:t>
            </a:r>
            <a:r>
              <a:rPr b="1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) which can be used to make organic compounds like amino acids.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N</a:t>
            </a:r>
            <a:r>
              <a:rPr b="1" baseline="-25000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 			 </a:t>
            </a:r>
            <a:r>
              <a:rPr b="1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NH</a:t>
            </a:r>
            <a:r>
              <a:rPr b="1" baseline="-25000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b="1" baseline="30000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+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673" name="Shape 673"/>
          <p:cNvCxnSpPr/>
          <p:nvPr/>
        </p:nvCxnSpPr>
        <p:spPr>
          <a:xfrm>
            <a:off x="2971800" y="5105400"/>
            <a:ext cx="1828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/>
            <a:headEnd len="med" w="med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 txBox="1"/>
          <p:nvPr/>
        </p:nvSpPr>
        <p:spPr>
          <a:xfrm>
            <a:off x="228600" y="152400"/>
            <a:ext cx="4343400" cy="5670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Nitrogen cycle-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Nitrogen-fixing bacteria: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3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Some live in a symbiotic relationship with plants of the legume family (e.g., soybeans, clover, peanuts).</a:t>
            </a:r>
          </a:p>
        </p:txBody>
      </p:sp>
      <p:pic>
        <p:nvPicPr>
          <p:cNvPr id="679" name="Shape 6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685800"/>
            <a:ext cx="4343400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/>
          <p:nvPr/>
        </p:nvSpPr>
        <p:spPr>
          <a:xfrm>
            <a:off x="228600" y="533400"/>
            <a:ext cx="8915400" cy="5310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Nitrogen cycle-</a:t>
            </a:r>
            <a:r>
              <a:rPr b="1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b="1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Some nitrogen-fixing bacteria live free in the soil.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b="1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Nitrogen-fixing cyanobacteria are essential to maintaining the fertility of semi-aquatic environments like rice paddies.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Shape 6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/>
          <p:nvPr/>
        </p:nvSpPr>
        <p:spPr>
          <a:xfrm>
            <a:off x="3200400" y="0"/>
            <a:ext cx="2743199" cy="1219199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7" name="Shape 697"/>
          <p:cNvSpPr txBox="1"/>
          <p:nvPr/>
        </p:nvSpPr>
        <p:spPr>
          <a:xfrm>
            <a:off x="3657600" y="228600"/>
            <a:ext cx="2057400" cy="822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Atmospheric nitrogen</a:t>
            </a:r>
          </a:p>
        </p:txBody>
      </p:sp>
      <p:cxnSp>
        <p:nvCxnSpPr>
          <p:cNvPr id="698" name="Shape 698"/>
          <p:cNvCxnSpPr/>
          <p:nvPr/>
        </p:nvCxnSpPr>
        <p:spPr>
          <a:xfrm flipH="1">
            <a:off x="2057400" y="914400"/>
            <a:ext cx="1219199" cy="1371599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699" name="Shape 699"/>
          <p:cNvCxnSpPr/>
          <p:nvPr/>
        </p:nvCxnSpPr>
        <p:spPr>
          <a:xfrm rot="10800000">
            <a:off x="2057399" y="685800"/>
            <a:ext cx="1143000" cy="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700" name="Shape 700"/>
          <p:cNvSpPr/>
          <p:nvPr/>
        </p:nvSpPr>
        <p:spPr>
          <a:xfrm>
            <a:off x="0" y="228600"/>
            <a:ext cx="2057400" cy="1066799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1" name="Shape 701"/>
          <p:cNvSpPr txBox="1"/>
          <p:nvPr/>
        </p:nvSpPr>
        <p:spPr>
          <a:xfrm>
            <a:off x="152400" y="457200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Lightning</a:t>
            </a:r>
          </a:p>
        </p:txBody>
      </p:sp>
      <p:sp>
        <p:nvSpPr>
          <p:cNvPr id="702" name="Shape 702"/>
          <p:cNvSpPr/>
          <p:nvPr/>
        </p:nvSpPr>
        <p:spPr>
          <a:xfrm>
            <a:off x="0" y="2209800"/>
            <a:ext cx="2514599" cy="1219199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3" name="Shape 703"/>
          <p:cNvSpPr txBox="1"/>
          <p:nvPr/>
        </p:nvSpPr>
        <p:spPr>
          <a:xfrm>
            <a:off x="152400" y="2362200"/>
            <a:ext cx="2362200" cy="822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Nitrogen fixing bacteria</a:t>
            </a:r>
          </a:p>
        </p:txBody>
      </p:sp>
      <p:cxnSp>
        <p:nvCxnSpPr>
          <p:cNvPr id="704" name="Shape 704"/>
          <p:cNvCxnSpPr/>
          <p:nvPr/>
        </p:nvCxnSpPr>
        <p:spPr>
          <a:xfrm flipH="1" rot="-3360000">
            <a:off x="-117474" y="3654424"/>
            <a:ext cx="1346199" cy="10668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705" name="Shape 705"/>
          <p:cNvSpPr/>
          <p:nvPr/>
        </p:nvSpPr>
        <p:spPr>
          <a:xfrm>
            <a:off x="0" y="4953000"/>
            <a:ext cx="1676399" cy="1219199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6" name="Shape 706"/>
          <p:cNvSpPr txBox="1"/>
          <p:nvPr/>
        </p:nvSpPr>
        <p:spPr>
          <a:xfrm>
            <a:off x="0" y="5334000"/>
            <a:ext cx="1981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Ammonium</a:t>
            </a:r>
          </a:p>
        </p:txBody>
      </p:sp>
      <p:cxnSp>
        <p:nvCxnSpPr>
          <p:cNvPr id="707" name="Shape 707"/>
          <p:cNvCxnSpPr/>
          <p:nvPr/>
        </p:nvCxnSpPr>
        <p:spPr>
          <a:xfrm flipH="1" rot="-8760000">
            <a:off x="1676399" y="5257799"/>
            <a:ext cx="685800" cy="444499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708" name="Shape 708"/>
          <p:cNvSpPr/>
          <p:nvPr/>
        </p:nvSpPr>
        <p:spPr>
          <a:xfrm>
            <a:off x="2438400" y="4953000"/>
            <a:ext cx="2133599" cy="1219199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9" name="Shape 709"/>
          <p:cNvSpPr txBox="1"/>
          <p:nvPr/>
        </p:nvSpPr>
        <p:spPr>
          <a:xfrm>
            <a:off x="2286000" y="5181600"/>
            <a:ext cx="2362200" cy="822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Nitrification by bacteria</a:t>
            </a:r>
          </a:p>
        </p:txBody>
      </p:sp>
      <p:cxnSp>
        <p:nvCxnSpPr>
          <p:cNvPr id="710" name="Shape 710"/>
          <p:cNvCxnSpPr/>
          <p:nvPr/>
        </p:nvCxnSpPr>
        <p:spPr>
          <a:xfrm flipH="1" rot="-8760000">
            <a:off x="4571999" y="5181599"/>
            <a:ext cx="820737" cy="585786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711" name="Shape 711"/>
          <p:cNvSpPr/>
          <p:nvPr/>
        </p:nvSpPr>
        <p:spPr>
          <a:xfrm>
            <a:off x="5410200" y="4876800"/>
            <a:ext cx="1676399" cy="1219199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2" name="Shape 712"/>
          <p:cNvSpPr txBox="1"/>
          <p:nvPr/>
        </p:nvSpPr>
        <p:spPr>
          <a:xfrm>
            <a:off x="5638800" y="5257800"/>
            <a:ext cx="1371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Nitrites</a:t>
            </a:r>
          </a:p>
        </p:txBody>
      </p:sp>
      <p:cxnSp>
        <p:nvCxnSpPr>
          <p:cNvPr id="713" name="Shape 713"/>
          <p:cNvCxnSpPr/>
          <p:nvPr/>
        </p:nvCxnSpPr>
        <p:spPr>
          <a:xfrm flipH="1" rot="-8760000">
            <a:off x="7086599" y="5334000"/>
            <a:ext cx="522286" cy="346074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714" name="Shape 714"/>
          <p:cNvSpPr/>
          <p:nvPr/>
        </p:nvSpPr>
        <p:spPr>
          <a:xfrm>
            <a:off x="7696200" y="4876800"/>
            <a:ext cx="1447800" cy="1219199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5" name="Shape 715"/>
          <p:cNvSpPr txBox="1"/>
          <p:nvPr/>
        </p:nvSpPr>
        <p:spPr>
          <a:xfrm>
            <a:off x="7620000" y="52578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Nitrates</a:t>
            </a:r>
          </a:p>
        </p:txBody>
      </p:sp>
      <p:cxnSp>
        <p:nvCxnSpPr>
          <p:cNvPr id="716" name="Shape 716"/>
          <p:cNvCxnSpPr/>
          <p:nvPr/>
        </p:nvCxnSpPr>
        <p:spPr>
          <a:xfrm flipH="1" rot="6060000">
            <a:off x="7118350" y="3854449"/>
            <a:ext cx="1295400" cy="9017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717" name="Shape 717"/>
          <p:cNvCxnSpPr/>
          <p:nvPr/>
        </p:nvCxnSpPr>
        <p:spPr>
          <a:xfrm flipH="1" rot="7440000">
            <a:off x="7474742" y="2664617"/>
            <a:ext cx="2365375" cy="1858962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718" name="Shape 718"/>
          <p:cNvSpPr/>
          <p:nvPr/>
        </p:nvSpPr>
        <p:spPr>
          <a:xfrm>
            <a:off x="6629400" y="914400"/>
            <a:ext cx="2514599" cy="1219199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9" name="Shape 719"/>
          <p:cNvSpPr txBox="1"/>
          <p:nvPr/>
        </p:nvSpPr>
        <p:spPr>
          <a:xfrm>
            <a:off x="6781800" y="1143000"/>
            <a:ext cx="2362200" cy="822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Denitrification by bacteria</a:t>
            </a:r>
          </a:p>
        </p:txBody>
      </p:sp>
      <p:cxnSp>
        <p:nvCxnSpPr>
          <p:cNvPr id="720" name="Shape 720"/>
          <p:cNvCxnSpPr/>
          <p:nvPr/>
        </p:nvCxnSpPr>
        <p:spPr>
          <a:xfrm flipH="1" rot="2580000">
            <a:off x="5867400" y="990600"/>
            <a:ext cx="1066799" cy="76199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721" name="Shape 721"/>
          <p:cNvSpPr/>
          <p:nvPr/>
        </p:nvSpPr>
        <p:spPr>
          <a:xfrm>
            <a:off x="6324600" y="2667000"/>
            <a:ext cx="1676399" cy="914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2" name="Shape 722"/>
          <p:cNvSpPr txBox="1"/>
          <p:nvPr/>
        </p:nvSpPr>
        <p:spPr>
          <a:xfrm>
            <a:off x="6477000" y="2895600"/>
            <a:ext cx="1371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Plants</a:t>
            </a:r>
          </a:p>
        </p:txBody>
      </p:sp>
      <p:cxnSp>
        <p:nvCxnSpPr>
          <p:cNvPr id="723" name="Shape 723"/>
          <p:cNvCxnSpPr/>
          <p:nvPr/>
        </p:nvCxnSpPr>
        <p:spPr>
          <a:xfrm flipH="1" rot="4440000">
            <a:off x="5983286" y="2393950"/>
            <a:ext cx="609599" cy="368299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724" name="Shape 724"/>
          <p:cNvSpPr/>
          <p:nvPr/>
        </p:nvSpPr>
        <p:spPr>
          <a:xfrm>
            <a:off x="4419600" y="1676400"/>
            <a:ext cx="1676399" cy="990599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5" name="Shape 725"/>
          <p:cNvSpPr txBox="1"/>
          <p:nvPr/>
        </p:nvSpPr>
        <p:spPr>
          <a:xfrm>
            <a:off x="4419600" y="1905000"/>
            <a:ext cx="1371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Animals</a:t>
            </a:r>
          </a:p>
        </p:txBody>
      </p:sp>
      <p:cxnSp>
        <p:nvCxnSpPr>
          <p:cNvPr id="726" name="Shape 726"/>
          <p:cNvCxnSpPr/>
          <p:nvPr/>
        </p:nvCxnSpPr>
        <p:spPr>
          <a:xfrm flipH="1" rot="-480000">
            <a:off x="3809999" y="2362199"/>
            <a:ext cx="685800" cy="444499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727" name="Shape 727"/>
          <p:cNvSpPr/>
          <p:nvPr/>
        </p:nvSpPr>
        <p:spPr>
          <a:xfrm>
            <a:off x="2667000" y="2819400"/>
            <a:ext cx="2057400" cy="1219199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8" name="Shape 728"/>
          <p:cNvSpPr txBox="1"/>
          <p:nvPr/>
        </p:nvSpPr>
        <p:spPr>
          <a:xfrm>
            <a:off x="2590800" y="3200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b="0" i="0" lang="en-US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Decomposers</a:t>
            </a:r>
          </a:p>
        </p:txBody>
      </p:sp>
      <p:cxnSp>
        <p:nvCxnSpPr>
          <p:cNvPr id="729" name="Shape 729"/>
          <p:cNvCxnSpPr/>
          <p:nvPr/>
        </p:nvCxnSpPr>
        <p:spPr>
          <a:xfrm flipH="1" rot="-480000">
            <a:off x="1039811" y="3819524"/>
            <a:ext cx="1828800" cy="9906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730" name="Shape 730"/>
          <p:cNvSpPr txBox="1"/>
          <p:nvPr/>
        </p:nvSpPr>
        <p:spPr>
          <a:xfrm>
            <a:off x="5943600" y="0"/>
            <a:ext cx="32003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25000"/>
              <a:buFont typeface="Comic Sans MS"/>
              <a:buNone/>
            </a:pPr>
            <a:r>
              <a:rPr b="0" i="0" lang="en-US" sz="32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Nitrogen Cycle</a:t>
            </a:r>
          </a:p>
        </p:txBody>
      </p:sp>
    </p:spTree>
  </p:cSld>
  <p:clrMapOvr>
    <a:masterClrMapping/>
  </p:clrMapOvr>
  <p:transition spd="slow">
    <p:cut/>
  </p:transition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 txBox="1"/>
          <p:nvPr/>
        </p:nvSpPr>
        <p:spPr>
          <a:xfrm>
            <a:off x="228600" y="152400"/>
            <a:ext cx="8915400" cy="4211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360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Toxins in food chains-</a:t>
            </a:r>
            <a:r>
              <a:rPr b="1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While energy decreases as it moves up the food chain, toxins increase in potency.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b="1" i="0" lang="en-US" sz="36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is called biological magnification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37" name="Shape 737"/>
          <p:cNvSpPr txBox="1"/>
          <p:nvPr/>
        </p:nvSpPr>
        <p:spPr>
          <a:xfrm>
            <a:off x="304800" y="4572000"/>
            <a:ext cx="4876799" cy="57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b="1" i="0" lang="en-US" sz="3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Ex: DDT &amp; Bald Eagles</a:t>
            </a:r>
          </a:p>
        </p:txBody>
      </p:sp>
      <p:pic>
        <p:nvPicPr>
          <p:cNvPr id="738" name="Shape 7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3733800"/>
            <a:ext cx="4038599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b="0" l="4310" r="3447" t="0"/>
          <a:stretch/>
        </p:blipFill>
        <p:spPr>
          <a:xfrm>
            <a:off x="381000" y="-23811"/>
            <a:ext cx="8431212" cy="685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838200" y="762000"/>
            <a:ext cx="6019799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250825" y="228600"/>
            <a:ext cx="8458200" cy="347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mic Sans MS"/>
              <a:buNone/>
            </a:pPr>
            <a:r>
              <a:rPr b="1" i="0" lang="en-US" sz="400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Organism </a:t>
            </a:r>
            <a:r>
              <a:rPr b="1" i="0" lang="en-US" sz="40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b="1" i="0" lang="en-US" sz="400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0" lang="en-US" sz="40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any unicellular or multicellular form exhibiting all of the characteristics of life, an individual.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b="0" i="0" lang="en-US" sz="40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lowest level of organization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29640"/>
          <a:stretch/>
        </p:blipFill>
        <p:spPr>
          <a:xfrm>
            <a:off x="250825" y="4240212"/>
            <a:ext cx="4317999" cy="227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54687" y="3962400"/>
            <a:ext cx="3259137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Default Design">
  <a:themeElements>
    <a:clrScheme name="">
      <a:dk1>
        <a:srgbClr val="000000"/>
      </a:dk1>
      <a:lt1>
        <a:srgbClr val="FFFFFF"/>
      </a:lt1>
      <a:dk2>
        <a:srgbClr val="FFFF00"/>
      </a:dk2>
      <a:lt2>
        <a:srgbClr val="666633"/>
      </a:lt2>
      <a:accent1>
        <a:srgbClr val="FFFF00"/>
      </a:accent1>
      <a:accent2>
        <a:srgbClr val="800000"/>
      </a:accent2>
      <a:accent3>
        <a:srgbClr val="FFFFFF"/>
      </a:accent3>
      <a:accent4>
        <a:srgbClr val="000000"/>
      </a:accent4>
      <a:accent5>
        <a:srgbClr val="FFFFAA"/>
      </a:accent5>
      <a:accent6>
        <a:srgbClr val="730000"/>
      </a:accent6>
      <a:hlink>
        <a:srgbClr val="FFFF00"/>
      </a:hlink>
      <a:folHlink>
        <a:srgbClr val="FF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