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33D76-814A-489E-AE86-D31575961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BF8B-0B3E-4199-86DE-BB3FA7069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DC255-F6B6-4BBA-A2EF-202205FC2D37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27E74-5BDA-4EB3-8829-B07671A055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</a:t>
            </a:r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production in all eukaryotic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Cellular Respiration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495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ym typeface="Wingdings" pitchFamily="2" charset="2"/>
              </a:rPr>
              <a:t>The process by which </a:t>
            </a:r>
            <a:r>
              <a:rPr lang="en-US" sz="2400" b="1" u="sng" dirty="0" smtClean="0">
                <a:sym typeface="Wingdings" pitchFamily="2" charset="2"/>
              </a:rPr>
              <a:t>mitochondria</a:t>
            </a:r>
            <a:r>
              <a:rPr lang="en-US" sz="2400" dirty="0" smtClean="0">
                <a:sym typeface="Wingdings" pitchFamily="2" charset="2"/>
              </a:rPr>
              <a:t>  breaks down food molecules to produce ATP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pPr eaLnBrk="1" hangingPunct="1"/>
            <a:r>
              <a:rPr lang="en-US" sz="2400" dirty="0" smtClean="0">
                <a:sym typeface="Wingdings" pitchFamily="2" charset="2"/>
              </a:rPr>
              <a:t>Takes place in </a:t>
            </a:r>
            <a:r>
              <a:rPr lang="en-US" sz="2400" u="sng" dirty="0" smtClean="0">
                <a:sym typeface="Wingdings" pitchFamily="2" charset="2"/>
              </a:rPr>
              <a:t>all living cells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pPr eaLnBrk="1" hangingPunct="1"/>
            <a:r>
              <a:rPr lang="en-US" sz="2400" dirty="0" smtClean="0">
                <a:sym typeface="Wingdings" pitchFamily="2" charset="2"/>
              </a:rPr>
              <a:t>May take place WITH or WITHOUT oxygen 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11268" name="Picture 6" descr="Energy-for-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0"/>
            <a:ext cx="3200400" cy="53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Site of the cellular respiration</a:t>
            </a:r>
          </a:p>
          <a:p>
            <a:r>
              <a:rPr lang="en-US" dirty="0" smtClean="0"/>
              <a:t>“Bean” shaped</a:t>
            </a:r>
          </a:p>
          <a:p>
            <a:r>
              <a:rPr lang="en-US" dirty="0" smtClean="0"/>
              <a:t>Complex </a:t>
            </a:r>
            <a:r>
              <a:rPr lang="en-US" dirty="0" err="1" smtClean="0"/>
              <a:t>foldings</a:t>
            </a:r>
            <a:r>
              <a:rPr lang="en-US" dirty="0" smtClean="0"/>
              <a:t> inside of the organelle called </a:t>
            </a:r>
            <a:r>
              <a:rPr lang="en-US" u="sng" dirty="0" err="1" smtClean="0">
                <a:solidFill>
                  <a:srgbClr val="FF0000"/>
                </a:solidFill>
              </a:rPr>
              <a:t>Cristae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39766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Aerobic Cellular respiration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mtClean="0"/>
              <a:t>Aerobic:  In the presence of OXYGEN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Chemical Formula:</a:t>
            </a:r>
          </a:p>
          <a:p>
            <a:r>
              <a:rPr lang="en-US" smtClean="0"/>
              <a:t>O</a:t>
            </a:r>
            <a:r>
              <a:rPr lang="en-US" sz="1800" smtClean="0"/>
              <a:t>2</a:t>
            </a:r>
            <a:r>
              <a:rPr lang="en-US" smtClean="0"/>
              <a:t> + C</a:t>
            </a:r>
            <a:r>
              <a:rPr lang="en-US" sz="1800" smtClean="0"/>
              <a:t>6</a:t>
            </a:r>
            <a:r>
              <a:rPr lang="en-US" smtClean="0"/>
              <a:t>H</a:t>
            </a:r>
            <a:r>
              <a:rPr lang="en-US" sz="1800" smtClean="0"/>
              <a:t>12</a:t>
            </a:r>
            <a:r>
              <a:rPr lang="en-US" smtClean="0"/>
              <a:t>O</a:t>
            </a:r>
            <a:r>
              <a:rPr lang="en-US" sz="1800" smtClean="0"/>
              <a:t>6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CO</a:t>
            </a:r>
            <a:r>
              <a:rPr lang="en-US" sz="18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+ H</a:t>
            </a:r>
            <a:r>
              <a:rPr lang="en-US" sz="18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 + ATP</a:t>
            </a:r>
          </a:p>
          <a:p>
            <a:endParaRPr lang="en-US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Words: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Oxygen + Glucose YIELDS Carbon Dioxide, Water and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smtClean="0"/>
              <a:t>ATP -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adenosine </a:t>
            </a:r>
            <a:r>
              <a:rPr lang="en-US" sz="4000" dirty="0" err="1" smtClean="0"/>
              <a:t>triphosphate</a:t>
            </a:r>
            <a:r>
              <a:rPr lang="en-US" sz="40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1438275"/>
          </a:xfrm>
        </p:spPr>
        <p:txBody>
          <a:bodyPr/>
          <a:lstStyle/>
          <a:p>
            <a:pPr eaLnBrk="1" hangingPunct="1"/>
            <a:r>
              <a:rPr lang="en-US" sz="2800" smtClean="0"/>
              <a:t>A molecule of energy which is created by the mitochondria when the cell undergoes cellular respiration </a:t>
            </a:r>
          </a:p>
        </p:txBody>
      </p:sp>
      <p:pic>
        <p:nvPicPr>
          <p:cNvPr id="14340" name="Picture 13" descr="C7_atp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2895600"/>
            <a:ext cx="3733800" cy="3733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Anaerobic Respiration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Ana</a:t>
            </a:r>
            <a:r>
              <a:rPr lang="en-US" dirty="0" smtClean="0"/>
              <a:t>erobic:  </a:t>
            </a:r>
            <a:r>
              <a:rPr lang="en-US" u="sng" dirty="0" smtClean="0"/>
              <a:t>Without</a:t>
            </a:r>
            <a:r>
              <a:rPr lang="en-US" dirty="0" smtClean="0"/>
              <a:t> Oxygen</a:t>
            </a:r>
          </a:p>
          <a:p>
            <a:endParaRPr lang="en-US" dirty="0" smtClean="0"/>
          </a:p>
          <a:p>
            <a:r>
              <a:rPr lang="en-US" dirty="0" smtClean="0"/>
              <a:t>Occurs when an organism needs to create energy, but does not have the available oxygen.</a:t>
            </a:r>
          </a:p>
          <a:p>
            <a:endParaRPr lang="en-US" dirty="0" smtClean="0"/>
          </a:p>
          <a:p>
            <a:r>
              <a:rPr lang="en-US" dirty="0" smtClean="0"/>
              <a:t>Creates Lactic Acid in muscles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000" dirty="0" smtClean="0"/>
              <a:t>Anaerobic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sz="6000" dirty="0" smtClean="0"/>
              <a:t>Aerobic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b="1" u="sng" dirty="0" smtClean="0"/>
              <a:t>Anaerobic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 no oxygen is required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Produces a small amount of energy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400" b="1" u="sng" dirty="0" smtClean="0">
                <a:sym typeface="Wingdings" pitchFamily="2" charset="2"/>
              </a:rPr>
              <a:t>Examples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Alcohol creation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Lactic acid fermentation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A plant’s creation of ATP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0" y="1600200"/>
            <a:ext cx="4114800" cy="4495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b="1" u="sng" smtClean="0">
                <a:sym typeface="Wingdings" pitchFamily="2" charset="2"/>
              </a:rPr>
              <a:t>Aerobic</a:t>
            </a:r>
            <a:r>
              <a:rPr lang="en-US" sz="2400" u="sng" smtClean="0">
                <a:sym typeface="Wingdings" pitchFamily="2" charset="2"/>
              </a:rPr>
              <a:t>:</a:t>
            </a:r>
            <a:r>
              <a:rPr lang="en-US" sz="2400" smtClean="0">
                <a:sym typeface="Wingdings" pitchFamily="2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requires  oxygen</a:t>
            </a:r>
            <a:endParaRPr lang="en-US" sz="2400" u="sng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Produces much, much more energy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b="1" u="sng" smtClean="0"/>
              <a:t>Examples</a:t>
            </a:r>
            <a:r>
              <a:rPr lang="en-US" sz="2400" smtClean="0"/>
              <a:t>: 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Cellular respiration in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1434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</TotalTime>
  <Words>177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Cellular Respiration</vt:lpstr>
      <vt:lpstr>Cellular Respiration</vt:lpstr>
      <vt:lpstr>Mitochondria</vt:lpstr>
      <vt:lpstr>Aerobic Cellular respiration</vt:lpstr>
      <vt:lpstr>ATP - adenosine triphosphate </vt:lpstr>
      <vt:lpstr>Anaerobic Respiration</vt:lpstr>
      <vt:lpstr>Anaerobic vs Aerobic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Energy </dc:title>
  <dc:creator>james.mccurry</dc:creator>
  <cp:lastModifiedBy>james.mccurry</cp:lastModifiedBy>
  <cp:revision>5</cp:revision>
  <dcterms:created xsi:type="dcterms:W3CDTF">2015-02-24T16:41:07Z</dcterms:created>
  <dcterms:modified xsi:type="dcterms:W3CDTF">2015-02-25T18:27:20Z</dcterms:modified>
</cp:coreProperties>
</file>